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handoutMasterIdLst>
    <p:handoutMasterId r:id="rId5"/>
  </p:handoutMasterIdLst>
  <p:sldIdLst>
    <p:sldId id="484" r:id="rId2"/>
    <p:sldId id="1892" r:id="rId3"/>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484"/>
            <p14:sldId id="18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71D"/>
    <a:srgbClr val="004050"/>
    <a:srgbClr val="F3622C"/>
    <a:srgbClr val="7F007D"/>
    <a:srgbClr val="FF004C"/>
    <a:srgbClr val="20D3FF"/>
    <a:srgbClr val="00EDB5"/>
    <a:srgbClr val="000000"/>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9" autoAdjust="0"/>
    <p:restoredTop sz="47344" autoAdjust="0"/>
  </p:normalViewPr>
  <p:slideViewPr>
    <p:cSldViewPr snapToGrid="0" snapToObjects="1" showGuides="1">
      <p:cViewPr varScale="1">
        <p:scale>
          <a:sx n="50" d="100"/>
          <a:sy n="50" d="100"/>
        </p:scale>
        <p:origin x="2784" y="168"/>
      </p:cViewPr>
      <p:guideLst/>
    </p:cSldViewPr>
  </p:slideViewPr>
  <p:notesTextViewPr>
    <p:cViewPr>
      <p:scale>
        <a:sx n="1" d="1"/>
        <a:sy n="1" d="1"/>
      </p:scale>
      <p:origin x="0" y="0"/>
    </p:cViewPr>
  </p:notesTextViewPr>
  <p:sorterViewPr>
    <p:cViewPr>
      <p:scale>
        <a:sx n="66" d="100"/>
        <a:sy n="66" d="100"/>
      </p:scale>
      <p:origin x="0" y="-388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3175">
                <a:solidFill>
                  <a:schemeClr val="accent1"/>
                </a:solidFill>
              </a:ln>
              <a:effectLst/>
            </c:spPr>
          </c:marker>
          <c:trendline>
            <c:spPr>
              <a:ln w="19050" cap="rnd">
                <a:noFill/>
                <a:prstDash val="sysDot"/>
              </a:ln>
              <a:effectLst/>
            </c:spPr>
            <c:trendlineType val="linear"/>
            <c:dispRSqr val="0"/>
            <c:dispEq val="0"/>
          </c:trendline>
          <c:xVal>
            <c:numRef>
              <c:f>Sheet1!$A$2:$A$7</c:f>
              <c:numCache>
                <c:formatCode>General</c:formatCode>
                <c:ptCount val="6"/>
                <c:pt idx="0">
                  <c:v>56</c:v>
                </c:pt>
                <c:pt idx="1">
                  <c:v>61</c:v>
                </c:pt>
                <c:pt idx="2">
                  <c:v>67</c:v>
                </c:pt>
                <c:pt idx="3">
                  <c:v>72</c:v>
                </c:pt>
                <c:pt idx="4">
                  <c:v>76</c:v>
                </c:pt>
                <c:pt idx="5">
                  <c:v>82</c:v>
                </c:pt>
              </c:numCache>
            </c:numRef>
          </c:xVal>
          <c:yVal>
            <c:numRef>
              <c:f>Sheet1!$B$2:$B$7</c:f>
              <c:numCache>
                <c:formatCode>General</c:formatCode>
                <c:ptCount val="6"/>
                <c:pt idx="0">
                  <c:v>115</c:v>
                </c:pt>
                <c:pt idx="1">
                  <c:v>126</c:v>
                </c:pt>
                <c:pt idx="2">
                  <c:v>137</c:v>
                </c:pt>
                <c:pt idx="3">
                  <c:v>140</c:v>
                </c:pt>
                <c:pt idx="4">
                  <c:v>152</c:v>
                </c:pt>
                <c:pt idx="5">
                  <c:v>156</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noFill/>
              <a:round/>
            </a:ln>
            <a:effectLst/>
          </c:spPr>
          <c:marker>
            <c:symbol val="circle"/>
            <c:size val="15"/>
            <c:spPr>
              <a:solidFill>
                <a:schemeClr val="accent1"/>
              </a:solidFill>
              <a:ln w="9525">
                <a:solidFill>
                  <a:schemeClr val="accent1"/>
                </a:solidFill>
              </a:ln>
              <a:effectLst/>
            </c:spPr>
          </c:marker>
          <c:trendline>
            <c:spPr>
              <a:ln w="19050" cap="rnd">
                <a:noFill/>
                <a:prstDash val="sysDot"/>
              </a:ln>
              <a:effectLst/>
            </c:spPr>
            <c:trendlineType val="linear"/>
            <c:dispRSqr val="0"/>
            <c:dispEq val="0"/>
          </c:trendline>
          <c:xVal>
            <c:numRef>
              <c:f>Sheet1!$A$2:$A$6</c:f>
              <c:numCache>
                <c:formatCode>General</c:formatCode>
                <c:ptCount val="5"/>
                <c:pt idx="0">
                  <c:v>54</c:v>
                </c:pt>
                <c:pt idx="1">
                  <c:v>62</c:v>
                </c:pt>
                <c:pt idx="2">
                  <c:v>68</c:v>
                </c:pt>
                <c:pt idx="3">
                  <c:v>74</c:v>
                </c:pt>
                <c:pt idx="4">
                  <c:v>80</c:v>
                </c:pt>
              </c:numCache>
            </c:numRef>
          </c:xVal>
          <c:yVal>
            <c:numRef>
              <c:f>Sheet1!$B$2:$B$6</c:f>
              <c:numCache>
                <c:formatCode>General</c:formatCode>
                <c:ptCount val="5"/>
                <c:pt idx="0">
                  <c:v>114</c:v>
                </c:pt>
                <c:pt idx="1">
                  <c:v>129</c:v>
                </c:pt>
                <c:pt idx="2">
                  <c:v>130</c:v>
                </c:pt>
                <c:pt idx="3">
                  <c:v>152</c:v>
                </c:pt>
                <c:pt idx="4">
                  <c:v>154</c:v>
                </c:pt>
              </c:numCache>
            </c:numRef>
          </c:yVal>
          <c:smooth val="0"/>
          <c:extLst>
            <c:ext xmlns:c16="http://schemas.microsoft.com/office/drawing/2014/chart" uri="{C3380CC4-5D6E-409C-BE32-E72D297353CC}">
              <c16:uniqueId val="{00000000-163E-4101-BDD7-EDE2961801D3}"/>
            </c:ext>
          </c:extLst>
        </c:ser>
        <c:dLbls>
          <c:showLegendKey val="0"/>
          <c:showVal val="0"/>
          <c:showCatName val="0"/>
          <c:showSerName val="0"/>
          <c:showPercent val="0"/>
          <c:showBubbleSize val="0"/>
        </c:dLbls>
        <c:axId val="723807536"/>
        <c:axId val="735675104"/>
      </c:scatterChart>
      <c:valAx>
        <c:axId val="7238075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x</a:t>
                </a:r>
                <a:r>
                  <a:rPr lang="en-US" baseline="0"/>
                  <a:t> (</a:t>
                </a:r>
                <a:r>
                  <a:rPr lang="en-US" i="1" baseline="0"/>
                  <a:t>Temperature</a:t>
                </a:r>
                <a:r>
                  <a:rPr lang="en-US" baseline="0"/>
                  <a:t>)</a:t>
                </a:r>
                <a:endParaRPr lang="en-US"/>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35675104"/>
        <c:crosses val="autoZero"/>
        <c:crossBetween val="midCat"/>
      </c:valAx>
      <c:valAx>
        <c:axId val="735675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y (</a:t>
                </a:r>
                <a:r>
                  <a:rPr lang="en-US" i="1"/>
                  <a:t>cycle</a:t>
                </a:r>
                <a:r>
                  <a:rPr lang="en-US" i="1" baseline="0"/>
                  <a:t> rentals</a:t>
                </a:r>
                <a:r>
                  <a:rPr lang="en-US" baseline="0"/>
                  <a:t>)</a:t>
                </a:r>
                <a:r>
                  <a:rPr lang="en-US"/>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8075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23/07/2021</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23/07/2021</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 look the field of machine learning. We have emphasized the importance of some form of feedback to the system. </a:t>
            </a:r>
          </a:p>
          <a:p>
            <a:pPr marL="171450" indent="-171450">
              <a:buFont typeface="Arial" panose="020B0604020202020204" pitchFamily="34" charset="0"/>
              <a:buChar char="•"/>
            </a:pPr>
            <a:r>
              <a:rPr lang="en-GB" dirty="0"/>
              <a:t>With supervised learning the agent is provided with immediate feedback so that it knows at once if it has been correct. </a:t>
            </a:r>
          </a:p>
          <a:p>
            <a:pPr marL="171450" indent="-171450">
              <a:buFont typeface="Arial" panose="020B0604020202020204" pitchFamily="34" charset="0"/>
              <a:buChar char="•"/>
            </a:pPr>
            <a:r>
              <a:rPr lang="en-GB" dirty="0"/>
              <a:t>With unsupervised learning no feedback is provided while training is ongoing; however, eventually the agent will know if it is performing well.</a:t>
            </a:r>
          </a:p>
        </p:txBody>
      </p:sp>
      <p:sp>
        <p:nvSpPr>
          <p:cNvPr id="4" name="Slide Number Placeholder 3"/>
          <p:cNvSpPr>
            <a:spLocks noGrp="1"/>
          </p:cNvSpPr>
          <p:nvPr>
            <p:ph type="sldNum" sz="quarter" idx="10"/>
          </p:nvPr>
        </p:nvSpPr>
        <p:spPr/>
        <p:txBody>
          <a:bodyPr/>
          <a:lstStyle/>
          <a:p>
            <a:fld id="{8A4384D1-8F66-42D0-A412-5BE748C5039D}" type="slidenum">
              <a:rPr lang="en-GB" smtClean="0"/>
              <a:t>1</a:t>
            </a:fld>
            <a:endParaRPr lang="en-GB" dirty="0"/>
          </a:p>
        </p:txBody>
      </p:sp>
    </p:spTree>
    <p:extLst>
      <p:ext uri="{BB962C8B-B14F-4D97-AF65-F5344CB8AC3E}">
        <p14:creationId xmlns:p14="http://schemas.microsoft.com/office/powerpoint/2010/main" val="2681599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is an animated slide – use the notes below to talk to each animation build (clicks are indicated by numbers)</a:t>
            </a:r>
          </a:p>
          <a:p>
            <a:endParaRPr lang="en-US" dirty="0"/>
          </a:p>
          <a:p>
            <a:r>
              <a:rPr lang="en-US" dirty="0"/>
              <a:t>One of the most common machine learning technique is called </a:t>
            </a:r>
            <a:r>
              <a:rPr lang="en-US" i="1" dirty="0"/>
              <a:t>regression</a:t>
            </a:r>
            <a:r>
              <a:rPr lang="en-US" i="0" dirty="0"/>
              <a:t>. You use regression when you want to predict a numeric value; like a price, a sales total, or some other measure.</a:t>
            </a:r>
          </a:p>
          <a:p>
            <a:endParaRPr lang="en-US" i="0" dirty="0"/>
          </a:p>
          <a:p>
            <a:r>
              <a:rPr lang="en-US" i="0" dirty="0"/>
              <a:t>Let's look at an example and get an idea of how it works. There's a little mathematics involved, but don't worry – the basic idea is fairly straightforward!</a:t>
            </a:r>
          </a:p>
          <a:p>
            <a:endParaRPr lang="en-US" i="0" dirty="0"/>
          </a:p>
          <a:p>
            <a:r>
              <a:rPr lang="en-US" i="0" dirty="0"/>
              <a:t>In this example, we'll imagine a bicycle rental company that wants to predict the number of rentals on a given day based on weather conditions.</a:t>
            </a:r>
          </a:p>
          <a:p>
            <a:endParaRPr lang="en-US" i="0" dirty="0"/>
          </a:p>
          <a:p>
            <a:pPr marL="228600" indent="-228600">
              <a:buAutoNum type="arabicPeriod"/>
            </a:pPr>
            <a:r>
              <a:rPr lang="en-US" i="0" dirty="0"/>
              <a:t>We'll start with some historical data about cycle rentals. For this simple example, we'll restrict this to just the temperature and number of rentals per day. In reality there would be more factors to consider. </a:t>
            </a:r>
            <a:r>
              <a:rPr lang="en-US" i="1" dirty="0"/>
              <a:t>{A table of data showing daily temperatures and the number of rentals appears}</a:t>
            </a:r>
            <a:endParaRPr lang="en-US" i="0" dirty="0"/>
          </a:p>
          <a:p>
            <a:pPr marL="228600" indent="-228600">
              <a:buAutoNum type="arabicPeriod"/>
            </a:pPr>
            <a:r>
              <a:rPr lang="en-US" i="0" dirty="0"/>
              <a:t>The number of rentals is the </a:t>
            </a:r>
            <a:r>
              <a:rPr lang="en-US" i="1" dirty="0"/>
              <a:t>label</a:t>
            </a:r>
            <a:r>
              <a:rPr lang="en-US" i="0" dirty="0"/>
              <a:t> we're going to predict, and we're going to use the daily temperature as a </a:t>
            </a:r>
            <a:r>
              <a:rPr lang="en-US" i="1" dirty="0"/>
              <a:t>feature</a:t>
            </a:r>
            <a:r>
              <a:rPr lang="en-US" i="0" dirty="0"/>
              <a:t> on which to base the prediction. Generally, we refer to the feature (or features) as X and the label as Y; and what we're going to do is to try to figure out a </a:t>
            </a:r>
            <a:r>
              <a:rPr lang="en-US" i="1" dirty="0"/>
              <a:t>function</a:t>
            </a:r>
            <a:r>
              <a:rPr lang="en-US" i="0" dirty="0"/>
              <a:t> that we can apply to X to get the value of Y. This function will be the basis for a </a:t>
            </a:r>
            <a:r>
              <a:rPr lang="en-US" i="1" dirty="0"/>
              <a:t>model</a:t>
            </a:r>
            <a:r>
              <a:rPr lang="en-US" i="0" dirty="0"/>
              <a:t> that we can use to predict Y for any given value of X. </a:t>
            </a:r>
            <a:r>
              <a:rPr lang="en-US" i="1" dirty="0"/>
              <a:t>{X appears above the temperature column, and Y appears above the rentals column}</a:t>
            </a:r>
            <a:endParaRPr lang="en-US" i="0" dirty="0"/>
          </a:p>
          <a:p>
            <a:pPr marL="228600" indent="-228600">
              <a:buAutoNum type="arabicPeriod"/>
            </a:pPr>
            <a:r>
              <a:rPr lang="en-US" i="0" dirty="0"/>
              <a:t>When we find a function, we'll want to validate it with some data for days where we already know the number of rentals so we can see how well it predicts; so we'll split the data into a subset that we'll use the </a:t>
            </a:r>
            <a:r>
              <a:rPr lang="en-US" i="1" dirty="0"/>
              <a:t>train</a:t>
            </a:r>
            <a:r>
              <a:rPr lang="en-US" i="0" dirty="0"/>
              <a:t> the model, and hold back a subset for </a:t>
            </a:r>
            <a:r>
              <a:rPr lang="en-US" i="1" dirty="0"/>
              <a:t>validation</a:t>
            </a:r>
            <a:r>
              <a:rPr lang="en-US" i="0" dirty="0"/>
              <a:t>. </a:t>
            </a:r>
            <a:r>
              <a:rPr lang="en-US" i="1" dirty="0"/>
              <a:t>{The table is split into a training subset and a validation subset}</a:t>
            </a:r>
            <a:endParaRPr lang="en-US" i="0" dirty="0"/>
          </a:p>
          <a:p>
            <a:pPr marL="228600" indent="-228600">
              <a:buAutoNum type="arabicPeriod"/>
            </a:pPr>
            <a:r>
              <a:rPr lang="en-US" i="0" dirty="0"/>
              <a:t>To find an appropriate function, let's plot the X and Y values so we can visualize the relationship between them. </a:t>
            </a:r>
            <a:r>
              <a:rPr lang="en-US" i="1" dirty="0"/>
              <a:t>{A chart showing X values plotted against Y values from the training subset is displayed</a:t>
            </a:r>
            <a:endParaRPr lang="en-US" i="0" dirty="0"/>
          </a:p>
          <a:p>
            <a:pPr marL="228600" indent="-228600">
              <a:buAutoNum type="arabicPeriod"/>
            </a:pPr>
            <a:r>
              <a:rPr lang="en-US" i="0" dirty="0"/>
              <a:t>Looking at the plot, you can see a trend in which higher temperatures tend to correlate with more rentals. In fact, we can fit a line between the plotted points that more or less describes this correlation and we can use this line to work out a calculation that produces Y from X. The ability to use a line like this to define a function for the X/Y relationship is technically called </a:t>
            </a:r>
            <a:r>
              <a:rPr lang="en-US" i="1" dirty="0"/>
              <a:t>linear regression</a:t>
            </a:r>
            <a:r>
              <a:rPr lang="en-US" i="0" dirty="0"/>
              <a:t>; which sounds complicated, but let's look at the basic principle of how it works and hopefully you'll find that it's actually fairly intuitive. </a:t>
            </a:r>
            <a:r>
              <a:rPr lang="en-US" i="1" dirty="0"/>
              <a:t>{A diagonal line showing a trend where high X values tend to correlate to high Y values is added to the chart</a:t>
            </a:r>
            <a:r>
              <a:rPr lang="en-US" i="0" dirty="0"/>
              <a:t>}</a:t>
            </a:r>
          </a:p>
          <a:p>
            <a:pPr marL="228600" indent="-228600">
              <a:buAutoNum type="arabicPeriod"/>
            </a:pPr>
            <a:r>
              <a:rPr lang="en-US" i="0" dirty="0"/>
              <a:t>The point where the line intercepts the Y axis is around 35… </a:t>
            </a:r>
            <a:r>
              <a:rPr lang="en-US" i="1" dirty="0"/>
              <a:t>{The point where the line intersects the Y axis is highlighted on the chart</a:t>
            </a:r>
            <a:r>
              <a:rPr lang="en-US" i="0" dirty="0"/>
              <a:t>}</a:t>
            </a:r>
          </a:p>
          <a:p>
            <a:pPr marL="228600" indent="-228600">
              <a:buAutoNum type="arabicPeriod"/>
            </a:pPr>
            <a:r>
              <a:rPr lang="en-US" i="0" dirty="0"/>
              <a:t>…and the slope of the line is such that for every 1 unit of X it goes along, it goes up around 1.5 units of Y… </a:t>
            </a:r>
            <a:r>
              <a:rPr lang="en-US" i="1" dirty="0"/>
              <a:t>{The slope of the line is shown by an arrow going left for 1 unit and an arrow going up for 1.5 units}</a:t>
            </a:r>
            <a:endParaRPr lang="en-US" i="0" dirty="0"/>
          </a:p>
          <a:p>
            <a:pPr marL="228600" indent="-228600">
              <a:buAutoNum type="arabicPeriod"/>
            </a:pPr>
            <a:r>
              <a:rPr lang="en-US" i="0" dirty="0"/>
              <a:t>…so the function that operates on X to find Y is </a:t>
            </a:r>
            <a:r>
              <a:rPr lang="en-US" b="1" i="0" dirty="0"/>
              <a:t>35 </a:t>
            </a:r>
            <a:r>
              <a:rPr lang="en-US" b="1" i="1" dirty="0"/>
              <a:t>plus</a:t>
            </a:r>
            <a:r>
              <a:rPr lang="en-US" b="1" i="0" dirty="0"/>
              <a:t> 1.5 </a:t>
            </a:r>
            <a:r>
              <a:rPr lang="en-US" b="1" i="1" dirty="0"/>
              <a:t>times</a:t>
            </a:r>
            <a:r>
              <a:rPr lang="en-US" b="1" i="0" dirty="0"/>
              <a:t> X</a:t>
            </a:r>
            <a:r>
              <a:rPr lang="en-US" i="0" dirty="0"/>
              <a:t>. </a:t>
            </a:r>
            <a:r>
              <a:rPr lang="en-US" i="1" dirty="0"/>
              <a:t>{The function "f(x) = 35 + 1.4x" is displayed}</a:t>
            </a:r>
            <a:endParaRPr lang="en-US" i="0" dirty="0"/>
          </a:p>
          <a:p>
            <a:pPr marL="228600" indent="-228600">
              <a:buAutoNum type="arabicPeriod"/>
            </a:pPr>
            <a:r>
              <a:rPr lang="en-US" i="0" dirty="0"/>
              <a:t>Now we can test that function with the validation data that we held back. Here are the values we get from the function for the temperatures on those days – because this is a </a:t>
            </a:r>
            <a:r>
              <a:rPr lang="en-US" i="1" dirty="0"/>
              <a:t>prediction</a:t>
            </a:r>
            <a:r>
              <a:rPr lang="en-US" i="0" dirty="0"/>
              <a:t> of Y rather than the </a:t>
            </a:r>
            <a:r>
              <a:rPr lang="en-US" i="1" dirty="0"/>
              <a:t>actual</a:t>
            </a:r>
            <a:r>
              <a:rPr lang="en-US" i="0" dirty="0"/>
              <a:t> Y value, we write it with a little "hat" and call it Y-hat. </a:t>
            </a:r>
            <a:r>
              <a:rPr lang="en-US" i="1" dirty="0"/>
              <a:t>{A column of values calculated by using the function is added alongside the actual Y values in the validation subset}</a:t>
            </a:r>
            <a:endParaRPr lang="en-US" i="0" dirty="0"/>
          </a:p>
          <a:p>
            <a:pPr marL="228600" indent="-228600">
              <a:buAutoNum type="arabicPeriod"/>
            </a:pPr>
            <a:r>
              <a:rPr lang="en-US" i="0" dirty="0"/>
              <a:t>Let's plot the </a:t>
            </a:r>
            <a:r>
              <a:rPr lang="en-US" i="1" dirty="0"/>
              <a:t>actual</a:t>
            </a:r>
            <a:r>
              <a:rPr lang="en-US" sz="1800" b="0" i="0" u="none" strike="noStrike" dirty="0">
                <a:solidFill>
                  <a:srgbClr val="000000"/>
                </a:solidFill>
                <a:effectLst/>
                <a:latin typeface="Calibri" panose="020F0502020204030204" pitchFamily="34" charset="0"/>
              </a:rPr>
              <a:t> values from the validation data along with the line from which the </a:t>
            </a:r>
            <a:r>
              <a:rPr lang="en-US" sz="1800" b="0" i="1" u="none" strike="noStrike" dirty="0">
                <a:solidFill>
                  <a:srgbClr val="000000"/>
                </a:solidFill>
                <a:effectLst/>
                <a:latin typeface="Calibri" panose="020F0502020204030204" pitchFamily="34" charset="0"/>
              </a:rPr>
              <a:t>predicted</a:t>
            </a:r>
            <a:r>
              <a:rPr lang="en-US" sz="1800" b="0" i="0" u="none" strike="noStrike" dirty="0">
                <a:solidFill>
                  <a:srgbClr val="000000"/>
                </a:solidFill>
                <a:effectLst/>
                <a:latin typeface="Calibri" panose="020F0502020204030204" pitchFamily="34" charset="0"/>
              </a:rPr>
              <a:t> values were calculated. </a:t>
            </a:r>
            <a:r>
              <a:rPr lang="en-US" sz="1800" b="0" i="1" u="none" strike="noStrike" dirty="0">
                <a:solidFill>
                  <a:srgbClr val="000000"/>
                </a:solidFill>
                <a:effectLst/>
                <a:latin typeface="Calibri" panose="020F0502020204030204" pitchFamily="34" charset="0"/>
              </a:rPr>
              <a:t>{The actual values from the validation subset are plotted on the chart alongside the line that represents the predictive function}</a:t>
            </a:r>
            <a:endParaRPr lang="en-US" sz="1800" b="0" i="0" u="none" strike="noStrike" dirty="0">
              <a:solidFill>
                <a:srgbClr val="000000"/>
              </a:solidFill>
              <a:effectLst/>
              <a:latin typeface="Calibri" panose="020F0502020204030204" pitchFamily="34" charset="0"/>
            </a:endParaRPr>
          </a:p>
          <a:p>
            <a:pPr marL="228600" indent="-228600">
              <a:buAutoNum type="arabicPeriod"/>
            </a:pPr>
            <a:r>
              <a:rPr lang="en-US" sz="1800" b="0" i="0" u="none" strike="noStrike" dirty="0">
                <a:solidFill>
                  <a:srgbClr val="000000"/>
                </a:solidFill>
                <a:effectLst/>
                <a:latin typeface="Calibri" panose="020F0502020204030204" pitchFamily="34" charset="0"/>
              </a:rPr>
              <a:t>Now we can see how well the model predicts by measuring the difference between the predicted values and the actual values that we know to be true – this tells us the amount of </a:t>
            </a:r>
            <a:r>
              <a:rPr lang="en-US" sz="1800" b="0" i="1" u="none" strike="noStrike" dirty="0">
                <a:solidFill>
                  <a:srgbClr val="000000"/>
                </a:solidFill>
                <a:effectLst/>
                <a:latin typeface="Calibri" panose="020F0502020204030204" pitchFamily="34" charset="0"/>
              </a:rPr>
              <a:t>error</a:t>
            </a:r>
            <a:r>
              <a:rPr lang="en-US" sz="1800" b="0" i="0" u="none" strike="noStrike" dirty="0">
                <a:solidFill>
                  <a:srgbClr val="000000"/>
                </a:solidFill>
                <a:effectLst/>
                <a:latin typeface="Calibri" panose="020F0502020204030204" pitchFamily="34" charset="0"/>
              </a:rPr>
              <a:t> in the model. There are various ways to calculate this error value and generate common </a:t>
            </a:r>
            <a:r>
              <a:rPr lang="en-US" sz="1800" b="0" i="1" u="none" strike="noStrike" dirty="0">
                <a:solidFill>
                  <a:srgbClr val="000000"/>
                </a:solidFill>
                <a:effectLst/>
                <a:latin typeface="Calibri" panose="020F0502020204030204" pitchFamily="34" charset="0"/>
              </a:rPr>
              <a:t>metrics</a:t>
            </a:r>
            <a:r>
              <a:rPr lang="en-US" sz="1800" b="0" i="0" u="none" strike="noStrike" dirty="0">
                <a:solidFill>
                  <a:srgbClr val="000000"/>
                </a:solidFill>
                <a:effectLst/>
                <a:latin typeface="Calibri" panose="020F0502020204030204" pitchFamily="34" charset="0"/>
              </a:rPr>
              <a:t> that we can use to evaluate a regression model. </a:t>
            </a:r>
            <a:r>
              <a:rPr lang="en-US" sz="1800" b="0" i="1" u="none" strike="noStrike" dirty="0">
                <a:solidFill>
                  <a:srgbClr val="000000"/>
                </a:solidFill>
                <a:effectLst/>
                <a:latin typeface="Calibri" panose="020F0502020204030204" pitchFamily="34" charset="0"/>
              </a:rPr>
              <a:t>{Arrows indicating the distance between each actual value and the prediction function line are added to the chart}</a:t>
            </a:r>
            <a:endParaRPr lang="en-US" sz="1800" b="0" i="0" u="none" strike="noStrike" dirty="0">
              <a:solidFill>
                <a:srgbClr val="000000"/>
              </a:solidFill>
              <a:effectLst/>
              <a:latin typeface="Calibri" panose="020F0502020204030204" pitchFamily="34" charset="0"/>
            </a:endParaRPr>
          </a:p>
          <a:p>
            <a:pPr marL="228600" indent="-228600">
              <a:buAutoNum type="arabicPeriod"/>
            </a:pPr>
            <a:endParaRPr lang="en-US" sz="1800" b="0" i="0" u="none" strike="noStrike" dirty="0">
              <a:solidFill>
                <a:srgbClr val="000000"/>
              </a:solidFill>
              <a:effectLst/>
              <a:latin typeface="Calibri" panose="020F0502020204030204" pitchFamily="34" charset="0"/>
            </a:endParaRPr>
          </a:p>
          <a:p>
            <a:pPr marL="0" indent="0">
              <a:buNone/>
            </a:pPr>
            <a:r>
              <a:rPr lang="en-US" sz="1800" b="0" i="0" u="none" strike="noStrike" dirty="0">
                <a:solidFill>
                  <a:srgbClr val="000000"/>
                </a:solidFill>
                <a:effectLst/>
                <a:latin typeface="Calibri" panose="020F0502020204030204" pitchFamily="34" charset="0"/>
              </a:rPr>
              <a:t>This is a simple example, just to describe the general concepts and process for training and evaluating a regression model. In a real-world scenario, the training algorithm would need to fit multiple features (X values) to a regression function; but the basic principles remain the same. You start with some data that contains features and labels, you use some of the data to train a regression model by using an algorithm that tries to determine a function for X that predicts Y; and then you evaluate the trained model using the validation data that you held back. If you're happy with the level of error in the model, you can then use it to infer unknown label values in new cases.</a:t>
            </a:r>
            <a:endParaRPr lang="en-US" i="0" dirty="0"/>
          </a:p>
          <a:p>
            <a:pPr marL="228600" indent="-228600">
              <a:buAutoNum type="arabicPeriod"/>
            </a:pPr>
            <a:endParaRPr lang="en-US" i="0" dirty="0"/>
          </a:p>
          <a:p>
            <a:pPr marL="228600" indent="-228600">
              <a:buAutoNum type="arabicPeriod"/>
            </a:pPr>
            <a:endParaRPr lang="en-US" i="0"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7/23/21 7:58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251136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GB"/>
              <a:t>Click to 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GB"/>
              <a:t>Click to 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GB"/>
              <a:t>Click to 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GB"/>
              <a:t>Click to edit Master text styles</a:t>
            </a:r>
          </a:p>
          <a:p>
            <a:pPr lvl="1"/>
            <a:r>
              <a:rPr lang="en-GB"/>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396" y="1581392"/>
            <a:ext cx="10363200" cy="2040350"/>
          </a:xfrm>
          <a:prstGeom prst="rect">
            <a:avLst/>
          </a:prstGeom>
          <a:solidFill>
            <a:schemeClr val="bg1"/>
          </a:solidFill>
        </p:spPr>
        <p:txBody>
          <a:bodyPr anchor="b" anchorCtr="0"/>
          <a:lstStyle>
            <a:lvl1pPr algn="ctr">
              <a:lnSpc>
                <a:spcPct val="100000"/>
              </a:lnSpc>
              <a:spcBef>
                <a:spcPts val="1200"/>
              </a:spcBef>
              <a:defRPr sz="6000" b="0" baseline="0">
                <a:solidFill>
                  <a:schemeClr val="bg2">
                    <a:lumMod val="50000"/>
                  </a:schemeClr>
                </a:solidFill>
              </a:defRPr>
            </a:lvl1pPr>
          </a:lstStyle>
          <a:p>
            <a:r>
              <a:rPr lang="en-US" dirty="0"/>
              <a:t>Insert title</a:t>
            </a:r>
          </a:p>
        </p:txBody>
      </p:sp>
      <p:sp>
        <p:nvSpPr>
          <p:cNvPr id="5" name="Text Placeholder 3"/>
          <p:cNvSpPr>
            <a:spLocks noGrp="1"/>
          </p:cNvSpPr>
          <p:nvPr>
            <p:ph type="body" sz="quarter" idx="11" hasCustomPrompt="1"/>
          </p:nvPr>
        </p:nvSpPr>
        <p:spPr>
          <a:xfrm>
            <a:off x="914396" y="3774142"/>
            <a:ext cx="10363200" cy="439270"/>
          </a:xfrm>
          <a:prstGeom prst="rect">
            <a:avLst/>
          </a:prstGeom>
        </p:spPr>
        <p:txBody>
          <a:bodyPr/>
          <a:lstStyle>
            <a:lvl1pPr marL="0" indent="0" algn="ctr">
              <a:spcAft>
                <a:spcPts val="1200"/>
              </a:spcAft>
              <a:buNone/>
              <a:defRPr sz="2000" spc="300" baseline="0">
                <a:solidFill>
                  <a:schemeClr val="bg2">
                    <a:lumMod val="25000"/>
                  </a:schemeClr>
                </a:solidFill>
                <a:latin typeface="+mj-lt"/>
              </a:defRPr>
            </a:lvl1pPr>
            <a:lvl2pPr>
              <a:spcAft>
                <a:spcPts val="1200"/>
              </a:spcAft>
              <a:defRPr>
                <a:solidFill>
                  <a:schemeClr val="tx1">
                    <a:lumMod val="50000"/>
                    <a:lumOff val="50000"/>
                  </a:schemeClr>
                </a:solidFill>
              </a:defRPr>
            </a:lvl2pPr>
            <a:lvl3pPr>
              <a:spcAft>
                <a:spcPts val="1200"/>
              </a:spcAft>
              <a:defRPr>
                <a:solidFill>
                  <a:schemeClr val="tx1">
                    <a:lumMod val="50000"/>
                    <a:lumOff val="50000"/>
                  </a:schemeClr>
                </a:solidFill>
              </a:defRPr>
            </a:lvl3pPr>
            <a:lvl4pPr>
              <a:spcAft>
                <a:spcPts val="1200"/>
              </a:spcAft>
              <a:defRPr>
                <a:solidFill>
                  <a:schemeClr val="tx1">
                    <a:lumMod val="50000"/>
                    <a:lumOff val="50000"/>
                  </a:schemeClr>
                </a:solidFill>
              </a:defRPr>
            </a:lvl4pPr>
            <a:lvl5pPr>
              <a:spcAft>
                <a:spcPts val="1200"/>
              </a:spcAft>
              <a:defRPr>
                <a:solidFill>
                  <a:schemeClr val="tx1">
                    <a:lumMod val="50000"/>
                    <a:lumOff val="50000"/>
                  </a:schemeClr>
                </a:solidFill>
              </a:defRPr>
            </a:lvl5pPr>
          </a:lstStyle>
          <a:p>
            <a:pPr lvl="0"/>
            <a:r>
              <a:rPr lang="en-US" dirty="0"/>
              <a:t>INSERT SUBTITLE / PRESENTER NAME IN CAPS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34356" y="6010484"/>
            <a:ext cx="723280" cy="381877"/>
          </a:xfrm>
          <a:prstGeom prst="rect">
            <a:avLst/>
          </a:prstGeom>
        </p:spPr>
      </p:pic>
    </p:spTree>
    <p:extLst>
      <p:ext uri="{BB962C8B-B14F-4D97-AF65-F5344CB8AC3E}">
        <p14:creationId xmlns:p14="http://schemas.microsoft.com/office/powerpoint/2010/main" val="2673472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2" y="1240172"/>
            <a:ext cx="9483119" cy="520262"/>
          </a:xfrm>
        </p:spPr>
        <p:txBody>
          <a:bodyPr/>
          <a:lstStyle>
            <a:lvl1pPr marL="0" indent="0">
              <a:lnSpc>
                <a:spcPct val="90000"/>
              </a:lnSpc>
              <a:spcAft>
                <a:spcPts val="0"/>
              </a:spcAft>
              <a:buFont typeface="Arial" panose="020B0604020202020204" pitchFamily="34" charset="0"/>
              <a:buNone/>
              <a:defRPr sz="3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2" y="2102266"/>
            <a:ext cx="9483117" cy="4376323"/>
          </a:xfrm>
        </p:spPr>
        <p:txBody>
          <a:bodyPr/>
          <a:lstStyle>
            <a:lvl1pPr marL="0" indent="0">
              <a:buFont typeface="Arial" panose="020B0604020202020204" pitchFamily="34" charset="0"/>
              <a:buNone/>
              <a:defRPr/>
            </a:lvl1pPr>
            <a:lvl2pPr marL="128588" indent="-128588">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383834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QA Template_Main Slide">
    <p:spTree>
      <p:nvGrpSpPr>
        <p:cNvPr id="1" name=""/>
        <p:cNvGrpSpPr/>
        <p:nvPr/>
      </p:nvGrpSpPr>
      <p:grpSpPr>
        <a:xfrm>
          <a:off x="0" y="0"/>
          <a:ext cx="0" cy="0"/>
          <a:chOff x="0" y="0"/>
          <a:chExt cx="0" cy="0"/>
        </a:xfrm>
      </p:grpSpPr>
      <p:sp>
        <p:nvSpPr>
          <p:cNvPr id="7" name="Text Placeholder 10"/>
          <p:cNvSpPr>
            <a:spLocks noGrp="1"/>
          </p:cNvSpPr>
          <p:nvPr>
            <p:ph type="body" sz="quarter" idx="15"/>
          </p:nvPr>
        </p:nvSpPr>
        <p:spPr>
          <a:xfrm>
            <a:off x="414000" y="1929600"/>
            <a:ext cx="11404800" cy="45468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defRPr>
            </a:lvl1pPr>
            <a:lvl2pPr marL="742950" indent="-285750">
              <a:spcAft>
                <a:spcPts val="800"/>
              </a:spcAft>
              <a:buClr>
                <a:schemeClr val="tx1"/>
              </a:buClr>
              <a:buFont typeface="Arial" panose="020B0604020202020204" pitchFamily="34" charset="0"/>
              <a:buChar char="•"/>
              <a:defRPr sz="1800" baseline="0">
                <a:latin typeface="+mn-lt"/>
              </a:defRPr>
            </a:lvl2pPr>
            <a:lvl3pPr marL="1143000" indent="-228600">
              <a:spcAft>
                <a:spcPts val="800"/>
              </a:spcAft>
              <a:buClr>
                <a:schemeClr val="tx1"/>
              </a:buClr>
              <a:buFont typeface="Arial" panose="020B0604020202020204" pitchFamily="34" charset="0"/>
              <a:buChar char="•"/>
              <a:defRPr sz="1800" baseline="0">
                <a:latin typeface="+mn-lt"/>
              </a:defRPr>
            </a:lvl3pPr>
            <a:lvl4pPr marL="1600200" indent="-228600">
              <a:spcAft>
                <a:spcPts val="800"/>
              </a:spcAft>
              <a:buClr>
                <a:schemeClr val="tx1"/>
              </a:buClr>
              <a:buFont typeface="Arial" panose="020B0604020202020204" pitchFamily="34" charset="0"/>
              <a:buChar char="•"/>
              <a:defRPr sz="1800" baseline="0">
                <a:latin typeface="+mn-lt"/>
              </a:defRPr>
            </a:lvl4pPr>
            <a:lvl5pPr marL="2057400" indent="-228600">
              <a:spcAft>
                <a:spcPts val="800"/>
              </a:spcAft>
              <a:buClr>
                <a:schemeClr val="tx1"/>
              </a:buClr>
              <a:buFont typeface="Arial" panose="020B0604020202020204" pitchFamily="34" charset="0"/>
              <a:buChar char="•"/>
              <a:defRPr sz="18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036800"/>
            <a:ext cx="9126000" cy="626400"/>
          </a:xfrm>
          <a:prstGeom prst="rect">
            <a:avLst/>
          </a:prstGeom>
        </p:spPr>
        <p:txBody>
          <a:bodyPr vert="horz" wrap="square" lIns="91440" tIns="45720" rIns="91440" bIns="45720" rtlCol="0" anchor="b" anchorCtr="0">
            <a:normAutofit/>
          </a:bodyPr>
          <a:lstStyle>
            <a:lvl1pPr>
              <a:defRPr baseline="0">
                <a:solidFill>
                  <a:srgbClr val="00519C"/>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40997501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039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GB"/>
              <a:t>Click to 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GB"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GB"/>
              <a:t>Click to 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3.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691" r:id="rId25"/>
    <p:sldLayoutId id="2147483698" r:id="rId26"/>
    <p:sldLayoutId id="2147483689" r:id="rId27"/>
    <p:sldLayoutId id="2147483692" r:id="rId28"/>
    <p:sldLayoutId id="2147483650" r:id="rId29"/>
    <p:sldLayoutId id="2147483693" r:id="rId30"/>
    <p:sldLayoutId id="2147483660" r:id="rId31"/>
    <p:sldLayoutId id="2147483719" r:id="rId32"/>
    <p:sldLayoutId id="2147483723" r:id="rId33"/>
    <p:sldLayoutId id="2147483726" r:id="rId34"/>
    <p:sldLayoutId id="2147483727" r:id="rId35"/>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9"/>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9"/>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9"/>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9"/>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9"/>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34.svg"/><Relationship Id="rId11" Type="http://schemas.openxmlformats.org/officeDocument/2006/relationships/chart" Target="../charts/chart1.xml"/><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05AB22-E5A4-440A-88E8-7A62DFEC0EDF}"/>
              </a:ext>
            </a:extLst>
          </p:cNvPr>
          <p:cNvSpPr>
            <a:spLocks noGrp="1"/>
          </p:cNvSpPr>
          <p:nvPr>
            <p:ph type="ctrTitle"/>
          </p:nvPr>
        </p:nvSpPr>
        <p:spPr>
          <a:xfrm>
            <a:off x="384785" y="2322726"/>
            <a:ext cx="6596062" cy="2431485"/>
          </a:xfrm>
        </p:spPr>
        <p:txBody>
          <a:bodyPr anchor="b">
            <a:normAutofit/>
          </a:bodyPr>
          <a:lstStyle/>
          <a:p>
            <a:r>
              <a:rPr lang="en-GB" dirty="0"/>
              <a:t>Machine Learning </a:t>
            </a:r>
          </a:p>
        </p:txBody>
      </p:sp>
      <p:sp>
        <p:nvSpPr>
          <p:cNvPr id="8" name="Text Placeholder 2">
            <a:extLst>
              <a:ext uri="{FF2B5EF4-FFF2-40B4-BE49-F238E27FC236}">
                <a16:creationId xmlns:a16="http://schemas.microsoft.com/office/drawing/2014/main" id="{2499682A-3531-425F-8664-1D7892F29408}"/>
              </a:ext>
            </a:extLst>
          </p:cNvPr>
          <p:cNvSpPr>
            <a:spLocks noGrp="1"/>
          </p:cNvSpPr>
          <p:nvPr>
            <p:ph type="body" sz="quarter" idx="10"/>
          </p:nvPr>
        </p:nvSpPr>
        <p:spPr>
          <a:xfrm>
            <a:off x="376237" y="5768975"/>
            <a:ext cx="6604609" cy="709613"/>
          </a:xfrm>
        </p:spPr>
        <p:txBody>
          <a:bodyPr/>
          <a:lstStyle/>
          <a:p>
            <a:endParaRPr lang="en-US"/>
          </a:p>
        </p:txBody>
      </p:sp>
    </p:spTree>
    <p:extLst>
      <p:ext uri="{BB962C8B-B14F-4D97-AF65-F5344CB8AC3E}">
        <p14:creationId xmlns:p14="http://schemas.microsoft.com/office/powerpoint/2010/main" val="2370120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386-49CE-4453-89AA-3DA6C8E24ED5}"/>
              </a:ext>
            </a:extLst>
          </p:cNvPr>
          <p:cNvSpPr>
            <a:spLocks noGrp="1"/>
          </p:cNvSpPr>
          <p:nvPr>
            <p:ph type="title"/>
          </p:nvPr>
        </p:nvSpPr>
        <p:spPr>
          <a:xfrm>
            <a:off x="1252856" y="349485"/>
            <a:ext cx="9491663" cy="687614"/>
          </a:xfrm>
        </p:spPr>
        <p:txBody>
          <a:bodyPr/>
          <a:lstStyle/>
          <a:p>
            <a:r>
              <a:rPr lang="en-US"/>
              <a:t>Regression</a:t>
            </a:r>
          </a:p>
        </p:txBody>
      </p:sp>
      <p:graphicFrame>
        <p:nvGraphicFramePr>
          <p:cNvPr id="16" name="Training Table">
            <a:extLst>
              <a:ext uri="{FF2B5EF4-FFF2-40B4-BE49-F238E27FC236}">
                <a16:creationId xmlns:a16="http://schemas.microsoft.com/office/drawing/2014/main" id="{84F6F9B2-7DF9-4610-8AFE-A51273AD7779}"/>
              </a:ext>
            </a:extLst>
          </p:cNvPr>
          <p:cNvGraphicFramePr>
            <a:graphicFrameLocks noGrp="1"/>
          </p:cNvGraphicFramePr>
          <p:nvPr/>
        </p:nvGraphicFramePr>
        <p:xfrm>
          <a:off x="775708" y="1553844"/>
          <a:ext cx="3070162" cy="3187387"/>
        </p:xfrm>
        <a:graphic>
          <a:graphicData uri="http://schemas.openxmlformats.org/drawingml/2006/table">
            <a:tbl>
              <a:tblPr firstRow="1" bandRow="1">
                <a:tableStyleId>{5940675A-B579-460E-94D1-54222C63F5DA}</a:tableStyleId>
              </a:tblPr>
              <a:tblGrid>
                <a:gridCol w="1507300">
                  <a:extLst>
                    <a:ext uri="{9D8B030D-6E8A-4147-A177-3AD203B41FA5}">
                      <a16:colId xmlns:a16="http://schemas.microsoft.com/office/drawing/2014/main" val="1346378996"/>
                    </a:ext>
                  </a:extLst>
                </a:gridCol>
                <a:gridCol w="1562862">
                  <a:extLst>
                    <a:ext uri="{9D8B030D-6E8A-4147-A177-3AD203B41FA5}">
                      <a16:colId xmlns:a16="http://schemas.microsoft.com/office/drawing/2014/main" val="4033911449"/>
                    </a:ext>
                  </a:extLst>
                </a:gridCol>
              </a:tblGrid>
              <a:tr h="962347">
                <a:tc>
                  <a:txBody>
                    <a:bodyPr/>
                    <a:lstStyle/>
                    <a:p>
                      <a:pPr algn="ctr"/>
                      <a:endParaRPr lang="en-US" sz="2400" b="0">
                        <a:solidFill>
                          <a:srgbClr val="40CDF5"/>
                        </a:solidFill>
                      </a:endParaRPr>
                    </a:p>
                  </a:txBody>
                  <a:tcPr anchor="b">
                    <a:solidFill>
                      <a:schemeClr val="accent1"/>
                    </a:solidFill>
                  </a:tcPr>
                </a:tc>
                <a:tc>
                  <a:txBody>
                    <a:bodyPr/>
                    <a:lstStyle/>
                    <a:p>
                      <a:pPr algn="ctr"/>
                      <a:endParaRPr lang="en-US" sz="2400" b="0">
                        <a:solidFill>
                          <a:srgbClr val="40CDF5"/>
                        </a:solidFill>
                      </a:endParaRPr>
                    </a:p>
                  </a:txBody>
                  <a:tcPr anchor="b">
                    <a:solidFill>
                      <a:schemeClr val="accent1"/>
                    </a:solidFill>
                  </a:tcPr>
                </a:tc>
                <a:extLst>
                  <a:ext uri="{0D108BD9-81ED-4DB2-BD59-A6C34878D82A}">
                    <a16:rowId xmlns:a16="http://schemas.microsoft.com/office/drawing/2014/main" val="2721455304"/>
                  </a:ext>
                </a:extLst>
              </a:tr>
              <a:tr h="370840">
                <a:tc>
                  <a:txBody>
                    <a:bodyPr/>
                    <a:lstStyle/>
                    <a:p>
                      <a:pPr algn="ctr" fontAlgn="b"/>
                      <a:r>
                        <a:rPr lang="en-US" sz="2000" b="0" i="0" u="none" strike="noStrike">
                          <a:solidFill>
                            <a:srgbClr val="000000"/>
                          </a:solidFill>
                          <a:effectLst/>
                          <a:latin typeface="+mn-lt"/>
                        </a:rPr>
                        <a:t>56</a:t>
                      </a:r>
                    </a:p>
                  </a:txBody>
                  <a:tcPr marL="4763" marR="4763" marT="4763" marB="0" anchor="b"/>
                </a:tc>
                <a:tc>
                  <a:txBody>
                    <a:bodyPr/>
                    <a:lstStyle/>
                    <a:p>
                      <a:pPr algn="ctr" fontAlgn="b"/>
                      <a:r>
                        <a:rPr lang="en-US" sz="2000" b="0" i="0" u="none" strike="noStrike">
                          <a:solidFill>
                            <a:srgbClr val="000000"/>
                          </a:solidFill>
                          <a:effectLst/>
                          <a:latin typeface="+mn-lt"/>
                        </a:rPr>
                        <a:t>115</a:t>
                      </a:r>
                    </a:p>
                  </a:txBody>
                  <a:tcPr marL="4763" marR="4763" marT="4763" marB="0" anchor="b"/>
                </a:tc>
                <a:extLst>
                  <a:ext uri="{0D108BD9-81ED-4DB2-BD59-A6C34878D82A}">
                    <a16:rowId xmlns:a16="http://schemas.microsoft.com/office/drawing/2014/main" val="1132297154"/>
                  </a:ext>
                </a:extLst>
              </a:tr>
              <a:tr h="370840">
                <a:tc>
                  <a:txBody>
                    <a:bodyPr/>
                    <a:lstStyle/>
                    <a:p>
                      <a:pPr algn="ctr" fontAlgn="b"/>
                      <a:r>
                        <a:rPr lang="en-US" sz="2000" b="0" i="0" u="none" strike="noStrike">
                          <a:solidFill>
                            <a:srgbClr val="000000"/>
                          </a:solidFill>
                          <a:effectLst/>
                          <a:latin typeface="+mn-lt"/>
                        </a:rPr>
                        <a:t>61</a:t>
                      </a:r>
                    </a:p>
                  </a:txBody>
                  <a:tcPr marL="4763" marR="4763" marT="4763" marB="0" anchor="b"/>
                </a:tc>
                <a:tc>
                  <a:txBody>
                    <a:bodyPr/>
                    <a:lstStyle/>
                    <a:p>
                      <a:pPr algn="ctr" fontAlgn="b"/>
                      <a:r>
                        <a:rPr lang="en-US" sz="2000" b="0" i="0" u="none" strike="noStrike">
                          <a:solidFill>
                            <a:srgbClr val="000000"/>
                          </a:solidFill>
                          <a:effectLst/>
                          <a:latin typeface="+mn-lt"/>
                        </a:rPr>
                        <a:t>126</a:t>
                      </a:r>
                    </a:p>
                  </a:txBody>
                  <a:tcPr marL="4763" marR="4763" marT="4763" marB="0" anchor="b"/>
                </a:tc>
                <a:extLst>
                  <a:ext uri="{0D108BD9-81ED-4DB2-BD59-A6C34878D82A}">
                    <a16:rowId xmlns:a16="http://schemas.microsoft.com/office/drawing/2014/main" val="3889848011"/>
                  </a:ext>
                </a:extLst>
              </a:tr>
              <a:tr h="370840">
                <a:tc>
                  <a:txBody>
                    <a:bodyPr/>
                    <a:lstStyle/>
                    <a:p>
                      <a:pPr algn="ctr" fontAlgn="b"/>
                      <a:r>
                        <a:rPr lang="en-US" sz="2000" b="0" i="0" u="none" strike="noStrike">
                          <a:solidFill>
                            <a:srgbClr val="000000"/>
                          </a:solidFill>
                          <a:effectLst/>
                          <a:latin typeface="+mn-lt"/>
                        </a:rPr>
                        <a:t>67</a:t>
                      </a:r>
                    </a:p>
                  </a:txBody>
                  <a:tcPr marL="4763" marR="4763" marT="4763" marB="0" anchor="b"/>
                </a:tc>
                <a:tc>
                  <a:txBody>
                    <a:bodyPr/>
                    <a:lstStyle/>
                    <a:p>
                      <a:pPr algn="ctr" fontAlgn="b"/>
                      <a:r>
                        <a:rPr lang="en-US" sz="2000" b="0" i="0" u="none" strike="noStrike">
                          <a:solidFill>
                            <a:srgbClr val="000000"/>
                          </a:solidFill>
                          <a:effectLst/>
                          <a:latin typeface="+mn-lt"/>
                        </a:rPr>
                        <a:t>137</a:t>
                      </a:r>
                    </a:p>
                  </a:txBody>
                  <a:tcPr marL="4763" marR="4763" marT="4763" marB="0" anchor="b"/>
                </a:tc>
                <a:extLst>
                  <a:ext uri="{0D108BD9-81ED-4DB2-BD59-A6C34878D82A}">
                    <a16:rowId xmlns:a16="http://schemas.microsoft.com/office/drawing/2014/main" val="1928910409"/>
                  </a:ext>
                </a:extLst>
              </a:tr>
              <a:tr h="370840">
                <a:tc>
                  <a:txBody>
                    <a:bodyPr/>
                    <a:lstStyle/>
                    <a:p>
                      <a:pPr algn="ctr" fontAlgn="b"/>
                      <a:r>
                        <a:rPr lang="en-US" sz="2000" b="0" i="0" u="none" strike="noStrike">
                          <a:solidFill>
                            <a:srgbClr val="000000"/>
                          </a:solidFill>
                          <a:effectLst/>
                          <a:latin typeface="+mn-lt"/>
                        </a:rPr>
                        <a:t>72</a:t>
                      </a:r>
                    </a:p>
                  </a:txBody>
                  <a:tcPr marL="4763" marR="4763" marT="4763" marB="0" anchor="b"/>
                </a:tc>
                <a:tc>
                  <a:txBody>
                    <a:bodyPr/>
                    <a:lstStyle/>
                    <a:p>
                      <a:pPr algn="ctr" fontAlgn="b"/>
                      <a:r>
                        <a:rPr lang="en-US" sz="2000" b="0" i="0" u="none" strike="noStrike">
                          <a:solidFill>
                            <a:srgbClr val="000000"/>
                          </a:solidFill>
                          <a:effectLst/>
                          <a:latin typeface="+mn-lt"/>
                        </a:rPr>
                        <a:t>140</a:t>
                      </a:r>
                    </a:p>
                  </a:txBody>
                  <a:tcPr marL="4763" marR="4763" marT="4763" marB="0" anchor="b"/>
                </a:tc>
                <a:extLst>
                  <a:ext uri="{0D108BD9-81ED-4DB2-BD59-A6C34878D82A}">
                    <a16:rowId xmlns:a16="http://schemas.microsoft.com/office/drawing/2014/main" val="2921977110"/>
                  </a:ext>
                </a:extLst>
              </a:tr>
              <a:tr h="370840">
                <a:tc>
                  <a:txBody>
                    <a:bodyPr/>
                    <a:lstStyle/>
                    <a:p>
                      <a:pPr algn="ctr" fontAlgn="b"/>
                      <a:r>
                        <a:rPr lang="en-US" sz="2000" b="0" i="0" u="none" strike="noStrike">
                          <a:solidFill>
                            <a:srgbClr val="000000"/>
                          </a:solidFill>
                          <a:effectLst/>
                          <a:latin typeface="+mn-lt"/>
                        </a:rPr>
                        <a:t>76</a:t>
                      </a:r>
                    </a:p>
                  </a:txBody>
                  <a:tcPr marL="4763" marR="4763" marT="4763" marB="0" anchor="b"/>
                </a:tc>
                <a:tc>
                  <a:txBody>
                    <a:bodyPr/>
                    <a:lstStyle/>
                    <a:p>
                      <a:pPr algn="ctr" fontAlgn="b"/>
                      <a:r>
                        <a:rPr lang="en-US" sz="2000" b="0" i="0" u="none" strike="noStrike">
                          <a:solidFill>
                            <a:srgbClr val="000000"/>
                          </a:solidFill>
                          <a:effectLst/>
                          <a:latin typeface="+mn-lt"/>
                        </a:rPr>
                        <a:t>152</a:t>
                      </a:r>
                    </a:p>
                  </a:txBody>
                  <a:tcPr marL="4763" marR="4763" marT="4763" marB="0" anchor="b"/>
                </a:tc>
                <a:extLst>
                  <a:ext uri="{0D108BD9-81ED-4DB2-BD59-A6C34878D82A}">
                    <a16:rowId xmlns:a16="http://schemas.microsoft.com/office/drawing/2014/main" val="315773606"/>
                  </a:ext>
                </a:extLst>
              </a:tr>
              <a:tr h="370840">
                <a:tc>
                  <a:txBody>
                    <a:bodyPr/>
                    <a:lstStyle/>
                    <a:p>
                      <a:pPr algn="ctr" fontAlgn="b"/>
                      <a:r>
                        <a:rPr lang="en-US" sz="2000" b="0" i="0" u="none" strike="noStrike">
                          <a:solidFill>
                            <a:srgbClr val="000000"/>
                          </a:solidFill>
                          <a:effectLst/>
                          <a:latin typeface="+mn-lt"/>
                        </a:rPr>
                        <a:t>82</a:t>
                      </a:r>
                    </a:p>
                  </a:txBody>
                  <a:tcPr marL="4763" marR="4763" marT="4763" marB="0" anchor="b"/>
                </a:tc>
                <a:tc>
                  <a:txBody>
                    <a:bodyPr/>
                    <a:lstStyle/>
                    <a:p>
                      <a:pPr algn="ctr" fontAlgn="b"/>
                      <a:r>
                        <a:rPr lang="en-US" sz="2000" b="0" i="0" u="none" strike="noStrike" dirty="0">
                          <a:solidFill>
                            <a:srgbClr val="000000"/>
                          </a:solidFill>
                          <a:effectLst/>
                          <a:latin typeface="+mn-lt"/>
                        </a:rPr>
                        <a:t>156</a:t>
                      </a:r>
                    </a:p>
                  </a:txBody>
                  <a:tcPr marL="4763" marR="4763" marT="4763" marB="0" anchor="b"/>
                </a:tc>
                <a:extLst>
                  <a:ext uri="{0D108BD9-81ED-4DB2-BD59-A6C34878D82A}">
                    <a16:rowId xmlns:a16="http://schemas.microsoft.com/office/drawing/2014/main" val="1295556497"/>
                  </a:ext>
                </a:extLst>
              </a:tr>
            </a:tbl>
          </a:graphicData>
        </a:graphic>
      </p:graphicFrame>
      <p:grpSp>
        <p:nvGrpSpPr>
          <p:cNvPr id="29" name="Cycle Rentals">
            <a:extLst>
              <a:ext uri="{FF2B5EF4-FFF2-40B4-BE49-F238E27FC236}">
                <a16:creationId xmlns:a16="http://schemas.microsoft.com/office/drawing/2014/main" id="{149E037E-846A-46BC-805A-CABACD36CAB4}"/>
              </a:ext>
            </a:extLst>
          </p:cNvPr>
          <p:cNvGrpSpPr/>
          <p:nvPr/>
        </p:nvGrpSpPr>
        <p:grpSpPr>
          <a:xfrm>
            <a:off x="2570114" y="1599196"/>
            <a:ext cx="795985" cy="620237"/>
            <a:chOff x="9568107" y="986071"/>
            <a:chExt cx="795985" cy="620237"/>
          </a:xfrm>
          <a:solidFill>
            <a:schemeClr val="bg1"/>
          </a:solidFill>
        </p:grpSpPr>
        <p:pic>
          <p:nvPicPr>
            <p:cNvPr id="4" name="Graphic 3" descr="Cycling">
              <a:extLst>
                <a:ext uri="{FF2B5EF4-FFF2-40B4-BE49-F238E27FC236}">
                  <a16:creationId xmlns:a16="http://schemas.microsoft.com/office/drawing/2014/main" id="{45B0B5CC-DFFA-4941-ADC6-FAC982ABA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3917" y="1046133"/>
              <a:ext cx="560175" cy="560175"/>
            </a:xfrm>
            <a:prstGeom prst="rect">
              <a:avLst/>
            </a:prstGeom>
          </p:spPr>
        </p:pic>
        <p:pic>
          <p:nvPicPr>
            <p:cNvPr id="8" name="Graphic 7" descr="Cycling">
              <a:extLst>
                <a:ext uri="{FF2B5EF4-FFF2-40B4-BE49-F238E27FC236}">
                  <a16:creationId xmlns:a16="http://schemas.microsoft.com/office/drawing/2014/main" id="{455C9C94-0692-4AC0-A6D4-4DD509F06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8107" y="986071"/>
              <a:ext cx="560174" cy="560174"/>
            </a:xfrm>
            <a:prstGeom prst="rect">
              <a:avLst/>
            </a:prstGeom>
          </p:spPr>
        </p:pic>
      </p:grpSp>
      <p:grpSp>
        <p:nvGrpSpPr>
          <p:cNvPr id="28" name="Temperature">
            <a:extLst>
              <a:ext uri="{FF2B5EF4-FFF2-40B4-BE49-F238E27FC236}">
                <a16:creationId xmlns:a16="http://schemas.microsoft.com/office/drawing/2014/main" id="{D4E62425-6173-4AFA-BF3C-35A22B4CF5B4}"/>
              </a:ext>
            </a:extLst>
          </p:cNvPr>
          <p:cNvGrpSpPr/>
          <p:nvPr/>
        </p:nvGrpSpPr>
        <p:grpSpPr>
          <a:xfrm>
            <a:off x="1096124" y="1553844"/>
            <a:ext cx="891809" cy="713133"/>
            <a:chOff x="8638055" y="916201"/>
            <a:chExt cx="891809" cy="713133"/>
          </a:xfrm>
          <a:solidFill>
            <a:schemeClr val="bg1"/>
          </a:solidFill>
        </p:grpSpPr>
        <p:pic>
          <p:nvPicPr>
            <p:cNvPr id="21" name="Graphic 20" descr="Partial sun">
              <a:extLst>
                <a:ext uri="{FF2B5EF4-FFF2-40B4-BE49-F238E27FC236}">
                  <a16:creationId xmlns:a16="http://schemas.microsoft.com/office/drawing/2014/main" id="{388B7073-BDD0-49DC-AEFE-1EE843FD0D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99820" y="916201"/>
              <a:ext cx="630044" cy="630044"/>
            </a:xfrm>
            <a:prstGeom prst="rect">
              <a:avLst/>
            </a:prstGeom>
          </p:spPr>
        </p:pic>
        <p:pic>
          <p:nvPicPr>
            <p:cNvPr id="25" name="Graphic 24" descr="Thermometer">
              <a:extLst>
                <a:ext uri="{FF2B5EF4-FFF2-40B4-BE49-F238E27FC236}">
                  <a16:creationId xmlns:a16="http://schemas.microsoft.com/office/drawing/2014/main" id="{0E6211BC-7F48-41FB-8E59-DC11B2442F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38055" y="1105805"/>
              <a:ext cx="523529" cy="523529"/>
            </a:xfrm>
            <a:prstGeom prst="rect">
              <a:avLst/>
            </a:prstGeom>
          </p:spPr>
        </p:pic>
      </p:grpSp>
      <p:graphicFrame>
        <p:nvGraphicFramePr>
          <p:cNvPr id="32" name="Training Chart">
            <a:extLst>
              <a:ext uri="{FF2B5EF4-FFF2-40B4-BE49-F238E27FC236}">
                <a16:creationId xmlns:a16="http://schemas.microsoft.com/office/drawing/2014/main" id="{9002CF04-C71A-4603-BA23-C64EC3E60ECA}"/>
              </a:ext>
            </a:extLst>
          </p:cNvPr>
          <p:cNvGraphicFramePr/>
          <p:nvPr/>
        </p:nvGraphicFramePr>
        <p:xfrm>
          <a:off x="5869753" y="1553844"/>
          <a:ext cx="5267451" cy="446910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7" name="Validation Data">
            <a:extLst>
              <a:ext uri="{FF2B5EF4-FFF2-40B4-BE49-F238E27FC236}">
                <a16:creationId xmlns:a16="http://schemas.microsoft.com/office/drawing/2014/main" id="{B6659336-79CF-4327-944D-3719541C20FF}"/>
              </a:ext>
            </a:extLst>
          </p:cNvPr>
          <p:cNvGraphicFramePr>
            <a:graphicFrameLocks noGrp="1"/>
          </p:cNvGraphicFramePr>
          <p:nvPr/>
        </p:nvGraphicFramePr>
        <p:xfrm>
          <a:off x="775708" y="4741231"/>
          <a:ext cx="3070162" cy="1854200"/>
        </p:xfrm>
        <a:graphic>
          <a:graphicData uri="http://schemas.openxmlformats.org/drawingml/2006/table">
            <a:tbl>
              <a:tblPr firstRow="1" bandRow="1">
                <a:tableStyleId>{5940675A-B579-460E-94D1-54222C63F5DA}</a:tableStyleId>
              </a:tblPr>
              <a:tblGrid>
                <a:gridCol w="1507300">
                  <a:extLst>
                    <a:ext uri="{9D8B030D-6E8A-4147-A177-3AD203B41FA5}">
                      <a16:colId xmlns:a16="http://schemas.microsoft.com/office/drawing/2014/main" val="1346378996"/>
                    </a:ext>
                  </a:extLst>
                </a:gridCol>
                <a:gridCol w="1562862">
                  <a:extLst>
                    <a:ext uri="{9D8B030D-6E8A-4147-A177-3AD203B41FA5}">
                      <a16:colId xmlns:a16="http://schemas.microsoft.com/office/drawing/2014/main" val="4033911449"/>
                    </a:ext>
                  </a:extLst>
                </a:gridCol>
              </a:tblGrid>
              <a:tr h="370840">
                <a:tc>
                  <a:txBody>
                    <a:bodyPr/>
                    <a:lstStyle/>
                    <a:p>
                      <a:pPr algn="ctr" rtl="0" fontAlgn="b"/>
                      <a:r>
                        <a:rPr lang="en-US" sz="2000" b="0" i="0" u="none" strike="noStrike">
                          <a:solidFill>
                            <a:srgbClr val="000000"/>
                          </a:solidFill>
                          <a:effectLst/>
                          <a:latin typeface="Segoe UI" panose="020B0502040204020203" pitchFamily="34" charset="0"/>
                        </a:rPr>
                        <a:t>54</a:t>
                      </a:r>
                    </a:p>
                  </a:txBody>
                  <a:tcPr marL="4763" marR="4763" marT="4763" marB="0" anchor="b"/>
                </a:tc>
                <a:tc>
                  <a:txBody>
                    <a:bodyPr/>
                    <a:lstStyle/>
                    <a:p>
                      <a:pPr algn="ctr" fontAlgn="b"/>
                      <a:r>
                        <a:rPr lang="en-US" sz="2000" b="0" i="0" u="none" strike="noStrike">
                          <a:solidFill>
                            <a:srgbClr val="000000"/>
                          </a:solidFill>
                          <a:effectLst/>
                          <a:latin typeface="+mn-lt"/>
                        </a:rPr>
                        <a:t>114</a:t>
                      </a:r>
                    </a:p>
                  </a:txBody>
                  <a:tcPr marL="4763" marR="4763" marT="4763" marB="0" anchor="b"/>
                </a:tc>
                <a:extLst>
                  <a:ext uri="{0D108BD9-81ED-4DB2-BD59-A6C34878D82A}">
                    <a16:rowId xmlns:a16="http://schemas.microsoft.com/office/drawing/2014/main" val="1132297154"/>
                  </a:ext>
                </a:extLst>
              </a:tr>
              <a:tr h="370840">
                <a:tc>
                  <a:txBody>
                    <a:bodyPr/>
                    <a:lstStyle/>
                    <a:p>
                      <a:pPr algn="ctr" rtl="0" fontAlgn="b"/>
                      <a:r>
                        <a:rPr lang="en-US" sz="2000" b="0" i="0" u="none" strike="noStrike">
                          <a:solidFill>
                            <a:srgbClr val="000000"/>
                          </a:solidFill>
                          <a:effectLst/>
                          <a:latin typeface="Segoe UI" panose="020B0502040204020203" pitchFamily="34" charset="0"/>
                        </a:rPr>
                        <a:t>62</a:t>
                      </a:r>
                    </a:p>
                  </a:txBody>
                  <a:tcPr marL="4763" marR="4763" marT="4763" marB="0" anchor="b"/>
                </a:tc>
                <a:tc>
                  <a:txBody>
                    <a:bodyPr/>
                    <a:lstStyle/>
                    <a:p>
                      <a:pPr algn="ctr" fontAlgn="b"/>
                      <a:r>
                        <a:rPr lang="en-US" sz="2000" b="0" i="0" u="none" strike="noStrike">
                          <a:solidFill>
                            <a:srgbClr val="000000"/>
                          </a:solidFill>
                          <a:effectLst/>
                          <a:latin typeface="+mn-lt"/>
                        </a:rPr>
                        <a:t>129</a:t>
                      </a:r>
                    </a:p>
                  </a:txBody>
                  <a:tcPr marL="4763" marR="4763" marT="4763" marB="0" anchor="b"/>
                </a:tc>
                <a:extLst>
                  <a:ext uri="{0D108BD9-81ED-4DB2-BD59-A6C34878D82A}">
                    <a16:rowId xmlns:a16="http://schemas.microsoft.com/office/drawing/2014/main" val="3889848011"/>
                  </a:ext>
                </a:extLst>
              </a:tr>
              <a:tr h="370840">
                <a:tc>
                  <a:txBody>
                    <a:bodyPr/>
                    <a:lstStyle/>
                    <a:p>
                      <a:pPr algn="ctr" rtl="0" fontAlgn="b"/>
                      <a:r>
                        <a:rPr lang="en-US" sz="2000" b="0" i="0" u="none" strike="noStrike">
                          <a:solidFill>
                            <a:srgbClr val="000000"/>
                          </a:solidFill>
                          <a:effectLst/>
                          <a:latin typeface="Segoe UI" panose="020B0502040204020203" pitchFamily="34" charset="0"/>
                        </a:rPr>
                        <a:t>68</a:t>
                      </a:r>
                    </a:p>
                  </a:txBody>
                  <a:tcPr marL="4763" marR="4763" marT="4763" marB="0" anchor="b"/>
                </a:tc>
                <a:tc>
                  <a:txBody>
                    <a:bodyPr/>
                    <a:lstStyle/>
                    <a:p>
                      <a:pPr algn="ctr" fontAlgn="b"/>
                      <a:r>
                        <a:rPr lang="en-US" sz="2000" b="0" i="0" u="none" strike="noStrike">
                          <a:solidFill>
                            <a:srgbClr val="000000"/>
                          </a:solidFill>
                          <a:effectLst/>
                          <a:latin typeface="+mn-lt"/>
                        </a:rPr>
                        <a:t>130</a:t>
                      </a:r>
                    </a:p>
                  </a:txBody>
                  <a:tcPr marL="4763" marR="4763" marT="4763" marB="0" anchor="b"/>
                </a:tc>
                <a:extLst>
                  <a:ext uri="{0D108BD9-81ED-4DB2-BD59-A6C34878D82A}">
                    <a16:rowId xmlns:a16="http://schemas.microsoft.com/office/drawing/2014/main" val="1928910409"/>
                  </a:ext>
                </a:extLst>
              </a:tr>
              <a:tr h="370840">
                <a:tc>
                  <a:txBody>
                    <a:bodyPr/>
                    <a:lstStyle/>
                    <a:p>
                      <a:pPr algn="ctr" rtl="0" fontAlgn="b"/>
                      <a:r>
                        <a:rPr lang="en-US" sz="2000" b="0" i="0" u="none" strike="noStrike">
                          <a:solidFill>
                            <a:srgbClr val="000000"/>
                          </a:solidFill>
                          <a:effectLst/>
                          <a:latin typeface="Segoe UI" panose="020B0502040204020203" pitchFamily="34" charset="0"/>
                        </a:rPr>
                        <a:t>74</a:t>
                      </a:r>
                    </a:p>
                  </a:txBody>
                  <a:tcPr marL="4763" marR="4763" marT="4763" marB="0" anchor="b"/>
                </a:tc>
                <a:tc>
                  <a:txBody>
                    <a:bodyPr/>
                    <a:lstStyle/>
                    <a:p>
                      <a:pPr algn="ctr" fontAlgn="b"/>
                      <a:r>
                        <a:rPr lang="en-US" sz="2000" b="0" i="0" u="none" strike="noStrike">
                          <a:solidFill>
                            <a:srgbClr val="000000"/>
                          </a:solidFill>
                          <a:effectLst/>
                          <a:latin typeface="+mn-lt"/>
                        </a:rPr>
                        <a:t>152</a:t>
                      </a:r>
                    </a:p>
                  </a:txBody>
                  <a:tcPr marL="4763" marR="4763" marT="4763" marB="0" anchor="b"/>
                </a:tc>
                <a:extLst>
                  <a:ext uri="{0D108BD9-81ED-4DB2-BD59-A6C34878D82A}">
                    <a16:rowId xmlns:a16="http://schemas.microsoft.com/office/drawing/2014/main" val="2921977110"/>
                  </a:ext>
                </a:extLst>
              </a:tr>
              <a:tr h="370840">
                <a:tc>
                  <a:txBody>
                    <a:bodyPr/>
                    <a:lstStyle/>
                    <a:p>
                      <a:pPr algn="ctr" rtl="0" fontAlgn="b"/>
                      <a:r>
                        <a:rPr lang="en-US" sz="2000" b="0" i="0" u="none" strike="noStrike">
                          <a:solidFill>
                            <a:srgbClr val="000000"/>
                          </a:solidFill>
                          <a:effectLst/>
                          <a:latin typeface="Segoe UI" panose="020B0502040204020203" pitchFamily="34" charset="0"/>
                        </a:rPr>
                        <a:t>80</a:t>
                      </a:r>
                    </a:p>
                  </a:txBody>
                  <a:tcPr marL="4763" marR="4763" marT="4763" marB="0" anchor="b"/>
                </a:tc>
                <a:tc>
                  <a:txBody>
                    <a:bodyPr/>
                    <a:lstStyle/>
                    <a:p>
                      <a:pPr algn="ctr" fontAlgn="b"/>
                      <a:r>
                        <a:rPr lang="en-US" sz="2000" b="0" i="0" u="none" strike="noStrike">
                          <a:solidFill>
                            <a:srgbClr val="000000"/>
                          </a:solidFill>
                          <a:effectLst/>
                          <a:latin typeface="+mn-lt"/>
                        </a:rPr>
                        <a:t>154</a:t>
                      </a:r>
                    </a:p>
                  </a:txBody>
                  <a:tcPr marL="4763" marR="4763" marT="4763" marB="0" anchor="b"/>
                </a:tc>
                <a:extLst>
                  <a:ext uri="{0D108BD9-81ED-4DB2-BD59-A6C34878D82A}">
                    <a16:rowId xmlns:a16="http://schemas.microsoft.com/office/drawing/2014/main" val="315773606"/>
                  </a:ext>
                </a:extLst>
              </a:tr>
            </a:tbl>
          </a:graphicData>
        </a:graphic>
      </p:graphicFrame>
      <p:sp>
        <p:nvSpPr>
          <p:cNvPr id="38" name="Training">
            <a:extLst>
              <a:ext uri="{FF2B5EF4-FFF2-40B4-BE49-F238E27FC236}">
                <a16:creationId xmlns:a16="http://schemas.microsoft.com/office/drawing/2014/main" id="{A4541DDE-404F-495F-9CEE-51F260174A02}"/>
              </a:ext>
            </a:extLst>
          </p:cNvPr>
          <p:cNvSpPr txBox="1"/>
          <p:nvPr/>
        </p:nvSpPr>
        <p:spPr>
          <a:xfrm rot="16200000">
            <a:off x="87411" y="3275111"/>
            <a:ext cx="89941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Training</a:t>
            </a:r>
          </a:p>
        </p:txBody>
      </p:sp>
      <p:sp>
        <p:nvSpPr>
          <p:cNvPr id="39" name="Validation">
            <a:extLst>
              <a:ext uri="{FF2B5EF4-FFF2-40B4-BE49-F238E27FC236}">
                <a16:creationId xmlns:a16="http://schemas.microsoft.com/office/drawing/2014/main" id="{E4A4CFA2-43A9-4448-958F-8CE0E2D106BD}"/>
              </a:ext>
            </a:extLst>
          </p:cNvPr>
          <p:cNvSpPr txBox="1"/>
          <p:nvPr/>
        </p:nvSpPr>
        <p:spPr>
          <a:xfrm rot="16200000">
            <a:off x="-23549" y="5619856"/>
            <a:ext cx="112133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Validation</a:t>
            </a:r>
          </a:p>
        </p:txBody>
      </p:sp>
      <p:graphicFrame>
        <p:nvGraphicFramePr>
          <p:cNvPr id="40" name="Predictions">
            <a:extLst>
              <a:ext uri="{FF2B5EF4-FFF2-40B4-BE49-F238E27FC236}">
                <a16:creationId xmlns:a16="http://schemas.microsoft.com/office/drawing/2014/main" id="{80252197-84DE-4A11-A021-EA92D09D534E}"/>
              </a:ext>
            </a:extLst>
          </p:cNvPr>
          <p:cNvGraphicFramePr>
            <a:graphicFrameLocks noGrp="1"/>
          </p:cNvGraphicFramePr>
          <p:nvPr/>
        </p:nvGraphicFramePr>
        <p:xfrm>
          <a:off x="3898914" y="3900202"/>
          <a:ext cx="1562862" cy="2816547"/>
        </p:xfrm>
        <a:graphic>
          <a:graphicData uri="http://schemas.openxmlformats.org/drawingml/2006/table">
            <a:tbl>
              <a:tblPr firstRow="1" bandRow="1">
                <a:tableStyleId>{5940675A-B579-460E-94D1-54222C63F5DA}</a:tableStyleId>
              </a:tblPr>
              <a:tblGrid>
                <a:gridCol w="1562862">
                  <a:extLst>
                    <a:ext uri="{9D8B030D-6E8A-4147-A177-3AD203B41FA5}">
                      <a16:colId xmlns:a16="http://schemas.microsoft.com/office/drawing/2014/main" val="4033911449"/>
                    </a:ext>
                  </a:extLst>
                </a:gridCol>
              </a:tblGrid>
              <a:tr h="962347">
                <a:tc>
                  <a:txBody>
                    <a:bodyPr/>
                    <a:lstStyle/>
                    <a:p>
                      <a:pPr algn="ctr"/>
                      <a:r>
                        <a:rPr lang="cy-GB" sz="2400" b="0">
                          <a:solidFill>
                            <a:srgbClr val="40CDF5"/>
                          </a:solidFill>
                        </a:rPr>
                        <a:t>ŷ</a:t>
                      </a:r>
                      <a:endParaRPr lang="en-US" sz="2400" b="0">
                        <a:solidFill>
                          <a:srgbClr val="40CDF5"/>
                        </a:solidFill>
                      </a:endParaRPr>
                    </a:p>
                  </a:txBody>
                  <a:tcPr anchor="b">
                    <a:solidFill>
                      <a:schemeClr val="accent1"/>
                    </a:solidFill>
                  </a:tcPr>
                </a:tc>
                <a:extLst>
                  <a:ext uri="{0D108BD9-81ED-4DB2-BD59-A6C34878D82A}">
                    <a16:rowId xmlns:a16="http://schemas.microsoft.com/office/drawing/2014/main" val="2721455304"/>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116</a:t>
                      </a:r>
                    </a:p>
                  </a:txBody>
                  <a:tcPr marL="4763" marR="4763" marT="4763" marB="0" anchor="b"/>
                </a:tc>
                <a:extLst>
                  <a:ext uri="{0D108BD9-81ED-4DB2-BD59-A6C34878D82A}">
                    <a16:rowId xmlns:a16="http://schemas.microsoft.com/office/drawing/2014/main" val="1132297154"/>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128</a:t>
                      </a:r>
                    </a:p>
                  </a:txBody>
                  <a:tcPr marL="4763" marR="4763" marT="4763" marB="0" anchor="b"/>
                </a:tc>
                <a:extLst>
                  <a:ext uri="{0D108BD9-81ED-4DB2-BD59-A6C34878D82A}">
                    <a16:rowId xmlns:a16="http://schemas.microsoft.com/office/drawing/2014/main" val="3889848011"/>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137</a:t>
                      </a:r>
                    </a:p>
                  </a:txBody>
                  <a:tcPr marL="4763" marR="4763" marT="4763" marB="0" anchor="b"/>
                </a:tc>
                <a:extLst>
                  <a:ext uri="{0D108BD9-81ED-4DB2-BD59-A6C34878D82A}">
                    <a16:rowId xmlns:a16="http://schemas.microsoft.com/office/drawing/2014/main" val="1928910409"/>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146</a:t>
                      </a:r>
                    </a:p>
                  </a:txBody>
                  <a:tcPr marL="4763" marR="4763" marT="4763" marB="0" anchor="b"/>
                </a:tc>
                <a:extLst>
                  <a:ext uri="{0D108BD9-81ED-4DB2-BD59-A6C34878D82A}">
                    <a16:rowId xmlns:a16="http://schemas.microsoft.com/office/drawing/2014/main" val="2921977110"/>
                  </a:ext>
                </a:extLst>
              </a:tr>
              <a:tr h="370840">
                <a:tc>
                  <a:txBody>
                    <a:bodyPr/>
                    <a:lstStyle/>
                    <a:p>
                      <a:pPr marL="0" algn="ctr" defTabSz="932742" rtl="0" eaLnBrk="1" fontAlgn="b" latinLnBrk="0" hangingPunct="1"/>
                      <a:r>
                        <a:rPr lang="en-US" sz="2000" b="0" i="0" u="none" strike="noStrike" kern="1200">
                          <a:solidFill>
                            <a:srgbClr val="000000"/>
                          </a:solidFill>
                          <a:effectLst/>
                          <a:latin typeface="+mn-lt"/>
                          <a:ea typeface="+mn-ea"/>
                          <a:cs typeface="+mn-cs"/>
                        </a:rPr>
                        <a:t>155</a:t>
                      </a:r>
                    </a:p>
                  </a:txBody>
                  <a:tcPr marL="4763" marR="4763" marT="4763" marB="0" anchor="b"/>
                </a:tc>
                <a:extLst>
                  <a:ext uri="{0D108BD9-81ED-4DB2-BD59-A6C34878D82A}">
                    <a16:rowId xmlns:a16="http://schemas.microsoft.com/office/drawing/2014/main" val="315773606"/>
                  </a:ext>
                </a:extLst>
              </a:tr>
            </a:tbl>
          </a:graphicData>
        </a:graphic>
      </p:graphicFrame>
      <p:sp>
        <p:nvSpPr>
          <p:cNvPr id="41" name="f(x)">
            <a:extLst>
              <a:ext uri="{FF2B5EF4-FFF2-40B4-BE49-F238E27FC236}">
                <a16:creationId xmlns:a16="http://schemas.microsoft.com/office/drawing/2014/main" id="{C1EF4717-75DE-44A8-856F-14B100A12B0F}"/>
              </a:ext>
            </a:extLst>
          </p:cNvPr>
          <p:cNvSpPr txBox="1"/>
          <p:nvPr/>
        </p:nvSpPr>
        <p:spPr>
          <a:xfrm>
            <a:off x="4347732" y="3921354"/>
            <a:ext cx="581891" cy="553998"/>
          </a:xfrm>
          <a:prstGeom prst="rect">
            <a:avLst/>
          </a:prstGeom>
          <a:noFill/>
        </p:spPr>
        <p:txBody>
          <a:bodyPr wrap="none" lIns="0" tIns="0" rIns="0" bIns="0" rtlCol="0">
            <a:spAutoFit/>
          </a:bodyPr>
          <a:lstStyle/>
          <a:p>
            <a:pPr algn="l"/>
            <a:r>
              <a:rPr lang="en-US" sz="3600" i="1">
                <a:solidFill>
                  <a:schemeClr val="bg1"/>
                </a:solidFill>
                <a:latin typeface="Calibri Light" panose="020F0302020204030204" pitchFamily="34" charset="0"/>
                <a:cs typeface="Calibri Light" panose="020F0302020204030204" pitchFamily="34" charset="0"/>
              </a:rPr>
              <a:t>f</a:t>
            </a:r>
            <a:r>
              <a:rPr lang="en-US" sz="3600">
                <a:solidFill>
                  <a:schemeClr val="bg1"/>
                </a:solidFill>
              </a:rPr>
              <a:t>(</a:t>
            </a:r>
            <a:r>
              <a:rPr lang="en-US" sz="2800">
                <a:solidFill>
                  <a:schemeClr val="bg1"/>
                </a:solidFill>
              </a:rPr>
              <a:t>x</a:t>
            </a:r>
            <a:r>
              <a:rPr lang="en-US" sz="3600">
                <a:solidFill>
                  <a:schemeClr val="bg1"/>
                </a:solidFill>
              </a:rPr>
              <a:t>)</a:t>
            </a:r>
          </a:p>
        </p:txBody>
      </p:sp>
      <p:graphicFrame>
        <p:nvGraphicFramePr>
          <p:cNvPr id="54" name="Validation Chart">
            <a:extLst>
              <a:ext uri="{FF2B5EF4-FFF2-40B4-BE49-F238E27FC236}">
                <a16:creationId xmlns:a16="http://schemas.microsoft.com/office/drawing/2014/main" id="{91A35F7D-ED40-4001-BC7C-0D59FF161BAC}"/>
              </a:ext>
            </a:extLst>
          </p:cNvPr>
          <p:cNvGraphicFramePr/>
          <p:nvPr/>
        </p:nvGraphicFramePr>
        <p:xfrm>
          <a:off x="5869753" y="1553844"/>
          <a:ext cx="5285083" cy="4469106"/>
        </p:xfrm>
        <a:graphic>
          <a:graphicData uri="http://schemas.openxmlformats.org/drawingml/2006/chart">
            <c:chart xmlns:c="http://schemas.openxmlformats.org/drawingml/2006/chart" xmlns:r="http://schemas.openxmlformats.org/officeDocument/2006/relationships" r:id="rId12"/>
          </a:graphicData>
        </a:graphic>
      </p:graphicFrame>
      <p:cxnSp>
        <p:nvCxnSpPr>
          <p:cNvPr id="34" name="Regression Line">
            <a:extLst>
              <a:ext uri="{FF2B5EF4-FFF2-40B4-BE49-F238E27FC236}">
                <a16:creationId xmlns:a16="http://schemas.microsoft.com/office/drawing/2014/main" id="{063D58BB-23F4-4027-9E30-E367E567BEE4}"/>
              </a:ext>
            </a:extLst>
          </p:cNvPr>
          <p:cNvCxnSpPr>
            <a:cxnSpLocks/>
          </p:cNvCxnSpPr>
          <p:nvPr/>
        </p:nvCxnSpPr>
        <p:spPr>
          <a:xfrm flipV="1">
            <a:off x="6661265" y="1659259"/>
            <a:ext cx="4185794" cy="3036031"/>
          </a:xfrm>
          <a:prstGeom prst="line">
            <a:avLst/>
          </a:prstGeom>
          <a:ln w="57150">
            <a:solidFill>
              <a:srgbClr val="40CDF5"/>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Intercept">
            <a:extLst>
              <a:ext uri="{FF2B5EF4-FFF2-40B4-BE49-F238E27FC236}">
                <a16:creationId xmlns:a16="http://schemas.microsoft.com/office/drawing/2014/main" id="{01515CDF-BE80-40BC-A570-D27D9D102C6F}"/>
              </a:ext>
            </a:extLst>
          </p:cNvPr>
          <p:cNvSpPr txBox="1"/>
          <p:nvPr/>
        </p:nvSpPr>
        <p:spPr>
          <a:xfrm>
            <a:off x="6680464" y="4237451"/>
            <a:ext cx="456738" cy="432792"/>
          </a:xfrm>
          <a:prstGeom prst="ellipse">
            <a:avLst/>
          </a:prstGeom>
          <a:solidFill>
            <a:schemeClr val="bg1"/>
          </a:solidFill>
          <a:ln w="38100">
            <a:solidFill>
              <a:srgbClr val="40CDF5"/>
            </a:solidFill>
          </a:ln>
        </p:spPr>
        <p:txBody>
          <a:bodyPr wrap="square" lIns="0" tIns="0" rIns="0" bIns="0" rtlCol="0">
            <a:spAutoFit/>
          </a:bodyPr>
          <a:lstStyle/>
          <a:p>
            <a:pPr algn="ctr"/>
            <a:r>
              <a:rPr lang="en-US" sz="2000">
                <a:solidFill>
                  <a:schemeClr val="accent1"/>
                </a:solidFill>
              </a:rPr>
              <a:t>35</a:t>
            </a:r>
          </a:p>
        </p:txBody>
      </p:sp>
      <p:sp>
        <p:nvSpPr>
          <p:cNvPr id="52" name="regression function">
            <a:extLst>
              <a:ext uri="{FF2B5EF4-FFF2-40B4-BE49-F238E27FC236}">
                <a16:creationId xmlns:a16="http://schemas.microsoft.com/office/drawing/2014/main" id="{D838691E-16C2-4746-9C29-B3E19AC443F4}"/>
              </a:ext>
            </a:extLst>
          </p:cNvPr>
          <p:cNvSpPr txBox="1"/>
          <p:nvPr/>
        </p:nvSpPr>
        <p:spPr>
          <a:xfrm>
            <a:off x="7593268" y="4368049"/>
            <a:ext cx="2768387" cy="553998"/>
          </a:xfrm>
          <a:prstGeom prst="rect">
            <a:avLst/>
          </a:prstGeom>
          <a:noFill/>
        </p:spPr>
        <p:txBody>
          <a:bodyPr wrap="none" lIns="0" tIns="0" rIns="0" bIns="0" rtlCol="0">
            <a:spAutoFit/>
          </a:bodyPr>
          <a:lstStyle/>
          <a:p>
            <a:pPr algn="l"/>
            <a:r>
              <a:rPr lang="en-US" sz="3600" i="1">
                <a:gradFill>
                  <a:gsLst>
                    <a:gs pos="2917">
                      <a:schemeClr val="tx1"/>
                    </a:gs>
                    <a:gs pos="30000">
                      <a:schemeClr val="tx1"/>
                    </a:gs>
                  </a:gsLst>
                  <a:lin ang="5400000" scaled="0"/>
                </a:gradFill>
                <a:latin typeface="Calibri Light" panose="020F0302020204030204" pitchFamily="34" charset="0"/>
                <a:cs typeface="Calibri Light" panose="020F0302020204030204" pitchFamily="34" charset="0"/>
              </a:rPr>
              <a:t>f</a:t>
            </a:r>
            <a:r>
              <a:rPr lang="en-US" sz="3600">
                <a:gradFill>
                  <a:gsLst>
                    <a:gs pos="2917">
                      <a:schemeClr val="tx1"/>
                    </a:gs>
                    <a:gs pos="30000">
                      <a:schemeClr val="tx1"/>
                    </a:gs>
                  </a:gsLst>
                  <a:lin ang="5400000" scaled="0"/>
                </a:gradFill>
              </a:rPr>
              <a:t>(</a:t>
            </a:r>
            <a:r>
              <a:rPr lang="en-US" sz="2800" i="1">
                <a:gradFill>
                  <a:gsLst>
                    <a:gs pos="2917">
                      <a:schemeClr val="tx1"/>
                    </a:gs>
                    <a:gs pos="30000">
                      <a:schemeClr val="tx1"/>
                    </a:gs>
                  </a:gsLst>
                  <a:lin ang="5400000" scaled="0"/>
                </a:gradFill>
              </a:rPr>
              <a:t>x</a:t>
            </a:r>
            <a:r>
              <a:rPr lang="en-US" sz="3600">
                <a:gradFill>
                  <a:gsLst>
                    <a:gs pos="2917">
                      <a:schemeClr val="tx1"/>
                    </a:gs>
                    <a:gs pos="30000">
                      <a:schemeClr val="tx1"/>
                    </a:gs>
                  </a:gsLst>
                  <a:lin ang="5400000" scaled="0"/>
                </a:gradFill>
              </a:rPr>
              <a:t>)=35 + 1.5</a:t>
            </a:r>
            <a:r>
              <a:rPr lang="en-US" sz="3600" i="1">
                <a:gradFill>
                  <a:gsLst>
                    <a:gs pos="2917">
                      <a:schemeClr val="tx1"/>
                    </a:gs>
                    <a:gs pos="30000">
                      <a:schemeClr val="tx1"/>
                    </a:gs>
                  </a:gsLst>
                  <a:lin ang="5400000" scaled="0"/>
                </a:gradFill>
              </a:rPr>
              <a:t>x</a:t>
            </a:r>
          </a:p>
        </p:txBody>
      </p:sp>
      <p:grpSp>
        <p:nvGrpSpPr>
          <p:cNvPr id="62" name="Slope">
            <a:extLst>
              <a:ext uri="{FF2B5EF4-FFF2-40B4-BE49-F238E27FC236}">
                <a16:creationId xmlns:a16="http://schemas.microsoft.com/office/drawing/2014/main" id="{4E3D4CC0-E0BD-4E76-AADA-9E02CE3B1580}"/>
              </a:ext>
            </a:extLst>
          </p:cNvPr>
          <p:cNvGrpSpPr/>
          <p:nvPr/>
        </p:nvGrpSpPr>
        <p:grpSpPr>
          <a:xfrm>
            <a:off x="7635597" y="3632983"/>
            <a:ext cx="981644" cy="736102"/>
            <a:chOff x="7635597" y="3632983"/>
            <a:chExt cx="981644" cy="736102"/>
          </a:xfrm>
        </p:grpSpPr>
        <p:cxnSp>
          <p:nvCxnSpPr>
            <p:cNvPr id="46" name="Straight Arrow Connector 45">
              <a:extLst>
                <a:ext uri="{FF2B5EF4-FFF2-40B4-BE49-F238E27FC236}">
                  <a16:creationId xmlns:a16="http://schemas.microsoft.com/office/drawing/2014/main" id="{6ECD7F56-EBC3-4E74-BBC0-8FC9AD3EEA94}"/>
                </a:ext>
              </a:extLst>
            </p:cNvPr>
            <p:cNvCxnSpPr>
              <a:cxnSpLocks/>
            </p:cNvCxnSpPr>
            <p:nvPr/>
          </p:nvCxnSpPr>
          <p:spPr>
            <a:xfrm flipV="1">
              <a:off x="8174990" y="3632983"/>
              <a:ext cx="0" cy="440076"/>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F474315-DE62-477C-AB85-B81A5352C962}"/>
                </a:ext>
              </a:extLst>
            </p:cNvPr>
            <p:cNvSpPr txBox="1"/>
            <p:nvPr/>
          </p:nvSpPr>
          <p:spPr>
            <a:xfrm>
              <a:off x="7664938" y="4061308"/>
              <a:ext cx="456738" cy="307777"/>
            </a:xfrm>
            <a:prstGeom prst="rect">
              <a:avLst/>
            </a:prstGeom>
            <a:noFill/>
            <a:ln w="38100">
              <a:noFill/>
            </a:ln>
          </p:spPr>
          <p:txBody>
            <a:bodyPr wrap="square" lIns="0" tIns="0" rIns="0" bIns="0" rtlCol="0">
              <a:spAutoFit/>
            </a:bodyPr>
            <a:lstStyle/>
            <a:p>
              <a:pPr algn="ctr"/>
              <a:r>
                <a:rPr lang="en-US" sz="2000">
                  <a:solidFill>
                    <a:schemeClr val="accent1"/>
                  </a:solidFill>
                </a:rPr>
                <a:t>1</a:t>
              </a:r>
            </a:p>
          </p:txBody>
        </p:sp>
        <p:sp>
          <p:nvSpPr>
            <p:cNvPr id="51" name="TextBox 50">
              <a:extLst>
                <a:ext uri="{FF2B5EF4-FFF2-40B4-BE49-F238E27FC236}">
                  <a16:creationId xmlns:a16="http://schemas.microsoft.com/office/drawing/2014/main" id="{BECC4749-ED45-40E4-B586-A7B27053D21B}"/>
                </a:ext>
              </a:extLst>
            </p:cNvPr>
            <p:cNvSpPr txBox="1"/>
            <p:nvPr/>
          </p:nvSpPr>
          <p:spPr>
            <a:xfrm>
              <a:off x="8160503" y="3795904"/>
              <a:ext cx="456738" cy="307777"/>
            </a:xfrm>
            <a:prstGeom prst="rect">
              <a:avLst/>
            </a:prstGeom>
            <a:noFill/>
            <a:ln w="38100">
              <a:noFill/>
            </a:ln>
          </p:spPr>
          <p:txBody>
            <a:bodyPr wrap="square" lIns="0" tIns="0" rIns="0" bIns="0" rtlCol="0">
              <a:spAutoFit/>
            </a:bodyPr>
            <a:lstStyle/>
            <a:p>
              <a:pPr algn="ctr"/>
              <a:r>
                <a:rPr lang="en-US" sz="2000">
                  <a:solidFill>
                    <a:schemeClr val="accent1"/>
                  </a:solidFill>
                </a:rPr>
                <a:t>1.5</a:t>
              </a:r>
            </a:p>
          </p:txBody>
        </p:sp>
        <p:cxnSp>
          <p:nvCxnSpPr>
            <p:cNvPr id="45" name="Straight Arrow Connector 44">
              <a:extLst>
                <a:ext uri="{FF2B5EF4-FFF2-40B4-BE49-F238E27FC236}">
                  <a16:creationId xmlns:a16="http://schemas.microsoft.com/office/drawing/2014/main" id="{3162E8A8-1950-4244-99B6-4B1BA5D97D34}"/>
                </a:ext>
              </a:extLst>
            </p:cNvPr>
            <p:cNvCxnSpPr>
              <a:cxnSpLocks/>
            </p:cNvCxnSpPr>
            <p:nvPr/>
          </p:nvCxnSpPr>
          <p:spPr>
            <a:xfrm>
              <a:off x="7635597" y="4042881"/>
              <a:ext cx="515421" cy="0"/>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Error">
            <a:extLst>
              <a:ext uri="{FF2B5EF4-FFF2-40B4-BE49-F238E27FC236}">
                <a16:creationId xmlns:a16="http://schemas.microsoft.com/office/drawing/2014/main" id="{9579818A-323F-4AA3-9EE0-873370630D59}"/>
              </a:ext>
            </a:extLst>
          </p:cNvPr>
          <p:cNvGrpSpPr/>
          <p:nvPr/>
        </p:nvGrpSpPr>
        <p:grpSpPr>
          <a:xfrm>
            <a:off x="9098704" y="2154908"/>
            <a:ext cx="1100904" cy="860739"/>
            <a:chOff x="8468279" y="2217232"/>
            <a:chExt cx="1100904" cy="860739"/>
          </a:xfrm>
        </p:grpSpPr>
        <p:cxnSp>
          <p:nvCxnSpPr>
            <p:cNvPr id="56" name="Straight Arrow Connector 55">
              <a:extLst>
                <a:ext uri="{FF2B5EF4-FFF2-40B4-BE49-F238E27FC236}">
                  <a16:creationId xmlns:a16="http://schemas.microsoft.com/office/drawing/2014/main" id="{27FA8F83-6A2B-4B4D-A80A-14EC819C6841}"/>
                </a:ext>
              </a:extLst>
            </p:cNvPr>
            <p:cNvCxnSpPr>
              <a:cxnSpLocks/>
            </p:cNvCxnSpPr>
            <p:nvPr/>
          </p:nvCxnSpPr>
          <p:spPr>
            <a:xfrm>
              <a:off x="8991160" y="2607502"/>
              <a:ext cx="104836" cy="15142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31F3B0-AC5F-4177-AE45-75BF12990EE4}"/>
                </a:ext>
              </a:extLst>
            </p:cNvPr>
            <p:cNvCxnSpPr>
              <a:cxnSpLocks/>
            </p:cNvCxnSpPr>
            <p:nvPr/>
          </p:nvCxnSpPr>
          <p:spPr>
            <a:xfrm>
              <a:off x="9032902" y="2354944"/>
              <a:ext cx="121337" cy="151429"/>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27D83F-7C2B-4C5C-AB81-DF033F8A6CF8}"/>
                </a:ext>
              </a:extLst>
            </p:cNvPr>
            <p:cNvCxnSpPr>
              <a:cxnSpLocks/>
            </p:cNvCxnSpPr>
            <p:nvPr/>
          </p:nvCxnSpPr>
          <p:spPr>
            <a:xfrm>
              <a:off x="8468279" y="296590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08B7208-74B6-4445-9E27-A6520A211A4C}"/>
                </a:ext>
              </a:extLst>
            </p:cNvPr>
            <p:cNvCxnSpPr>
              <a:cxnSpLocks/>
            </p:cNvCxnSpPr>
            <p:nvPr/>
          </p:nvCxnSpPr>
          <p:spPr>
            <a:xfrm>
              <a:off x="9498345" y="2217232"/>
              <a:ext cx="70838" cy="112069"/>
            </a:xfrm>
            <a:prstGeom prst="straightConnector1">
              <a:avLst/>
            </a:prstGeom>
            <a:ln w="34925">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33D50E8-6B63-4EAE-ABE8-A03115D832C9}"/>
                </a:ext>
              </a:extLst>
            </p:cNvPr>
            <p:cNvCxnSpPr>
              <a:cxnSpLocks/>
            </p:cNvCxnSpPr>
            <p:nvPr/>
          </p:nvCxnSpPr>
          <p:spPr>
            <a:xfrm>
              <a:off x="8562852" y="2814473"/>
              <a:ext cx="60669" cy="94921"/>
            </a:xfrm>
            <a:prstGeom prst="straightConnector1">
              <a:avLst/>
            </a:prstGeom>
            <a:ln w="34925">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0" name="x and y">
            <a:extLst>
              <a:ext uri="{FF2B5EF4-FFF2-40B4-BE49-F238E27FC236}">
                <a16:creationId xmlns:a16="http://schemas.microsoft.com/office/drawing/2014/main" id="{C99B430B-D23C-40AE-87DE-8ED2B44DC969}"/>
              </a:ext>
            </a:extLst>
          </p:cNvPr>
          <p:cNvSpPr txBox="1"/>
          <p:nvPr/>
        </p:nvSpPr>
        <p:spPr>
          <a:xfrm>
            <a:off x="1483774" y="2092507"/>
            <a:ext cx="1684757" cy="400110"/>
          </a:xfrm>
          <a:prstGeom prst="rect">
            <a:avLst/>
          </a:prstGeom>
          <a:noFill/>
        </p:spPr>
        <p:txBody>
          <a:bodyPr wrap="none" lIns="0" tIns="0" rIns="0" bIns="0" rtlCol="0">
            <a:spAutoFit/>
          </a:bodyPr>
          <a:lstStyle/>
          <a:p>
            <a:pPr algn="l"/>
            <a:r>
              <a:rPr lang="en-US" sz="2600">
                <a:solidFill>
                  <a:srgbClr val="40CDF5"/>
                </a:solidFill>
              </a:rPr>
              <a:t>x               y</a:t>
            </a:r>
          </a:p>
        </p:txBody>
      </p:sp>
      <p:sp>
        <p:nvSpPr>
          <p:cNvPr id="3" name="Hide Validation">
            <a:extLst>
              <a:ext uri="{FF2B5EF4-FFF2-40B4-BE49-F238E27FC236}">
                <a16:creationId xmlns:a16="http://schemas.microsoft.com/office/drawing/2014/main" id="{1BE47F8F-1995-4202-B7B4-7C05BC54D8D6}"/>
              </a:ext>
            </a:extLst>
          </p:cNvPr>
          <p:cNvSpPr/>
          <p:nvPr/>
        </p:nvSpPr>
        <p:spPr bwMode="auto">
          <a:xfrm>
            <a:off x="383229" y="4846645"/>
            <a:ext cx="3498054" cy="1921065"/>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Hide Training">
            <a:extLst>
              <a:ext uri="{FF2B5EF4-FFF2-40B4-BE49-F238E27FC236}">
                <a16:creationId xmlns:a16="http://schemas.microsoft.com/office/drawing/2014/main" id="{D0BF39C7-1661-4E71-B4AC-C402DEAD3FB6}"/>
              </a:ext>
            </a:extLst>
          </p:cNvPr>
          <p:cNvSpPr/>
          <p:nvPr/>
        </p:nvSpPr>
        <p:spPr bwMode="auto">
          <a:xfrm>
            <a:off x="246544" y="2554287"/>
            <a:ext cx="3642885" cy="2232296"/>
          </a:xfrm>
          <a:prstGeom prst="rect">
            <a:avLst/>
          </a:prstGeom>
          <a:solidFill>
            <a:srgbClr val="FFFFFF">
              <a:alpha val="7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9179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3.33333E-6 -3.7037E-7 L -0.00013 0.01736 " pathEditMode="relative" rAng="0" ptsTypes="AA">
                                      <p:cBhvr>
                                        <p:cTn id="25" dur="2000" fill="hold"/>
                                        <p:tgtEl>
                                          <p:spTgt spid="37"/>
                                        </p:tgtEl>
                                        <p:attrNameLst>
                                          <p:attrName>ppt_x</p:attrName>
                                          <p:attrName>ppt_y</p:attrName>
                                        </p:attrNameLst>
                                      </p:cBhvr>
                                      <p:rCtr x="-1300" y="8560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42"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arn(outHorizontal)">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xit" presetSubtype="0" fill="hold" nodeType="with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42"/>
                                        </p:tgtEl>
                                      </p:cBhvr>
                                    </p:animEffect>
                                    <p:set>
                                      <p:cBhvr>
                                        <p:cTn id="66" dur="1" fill="hold">
                                          <p:stCondLst>
                                            <p:cond delay="499"/>
                                          </p:stCondLst>
                                        </p:cTn>
                                        <p:tgtEl>
                                          <p:spTgt spid="4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2"/>
                                        </p:tgtEl>
                                      </p:cBhvr>
                                    </p:animEffect>
                                    <p:set>
                                      <p:cBhvr>
                                        <p:cTn id="69" dur="1" fill="hold">
                                          <p:stCondLst>
                                            <p:cond delay="499"/>
                                          </p:stCondLst>
                                        </p:cTn>
                                        <p:tgtEl>
                                          <p:spTgt spid="6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xit" presetSubtype="0" fill="hold" grpId="1" nodeType="withEffect">
                                  <p:stCondLst>
                                    <p:cond delay="0"/>
                                  </p:stCondLst>
                                  <p:childTnLst>
                                    <p:animEffect transition="out" filter="fade">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xit" presetSubtype="0" fill="hold" grpId="1" nodeType="withEffect">
                                  <p:stCondLst>
                                    <p:cond delay="0"/>
                                  </p:stCondLst>
                                  <p:childTnLst>
                                    <p:animEffect transition="out" filter="fade">
                                      <p:cBhvr>
                                        <p:cTn id="82" dur="500"/>
                                        <p:tgtEl>
                                          <p:spTgt spid="3"/>
                                        </p:tgtEl>
                                      </p:cBhvr>
                                    </p:animEffect>
                                    <p:set>
                                      <p:cBhvr>
                                        <p:cTn id="83" dur="1" fill="hold">
                                          <p:stCondLst>
                                            <p:cond delay="499"/>
                                          </p:stCondLst>
                                        </p:cTn>
                                        <p:tgtEl>
                                          <p:spTgt spid="3"/>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fade">
                                      <p:cBhvr>
                                        <p:cTn id="88" dur="500"/>
                                        <p:tgtEl>
                                          <p:spTgt spid="54"/>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 presetClass="exit" presetSubtype="0" fill="hold" grpId="1" nodeType="withEffect">
                                  <p:stCondLst>
                                    <p:cond delay="0"/>
                                  </p:stCondLst>
                                  <p:childTnLst>
                                    <p:set>
                                      <p:cBhvr>
                                        <p:cTn id="93" dur="1" fill="hold">
                                          <p:stCondLst>
                                            <p:cond delay="0"/>
                                          </p:stCondLst>
                                        </p:cTn>
                                        <p:tgtEl>
                                          <p:spTgt spid="5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6" presetClass="entr" presetSubtype="37" fill="hold"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barn(outVertical)">
                                      <p:cBhvr>
                                        <p:cTn id="9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Graphic spid="32" grpId="1">
        <p:bldAsOne/>
      </p:bldGraphic>
      <p:bldP spid="38" grpId="0"/>
      <p:bldP spid="39" grpId="0"/>
      <p:bldGraphic spid="54" grpId="0">
        <p:bldAsOne/>
      </p:bldGraphic>
      <p:bldP spid="42" grpId="0" animBg="1"/>
      <p:bldP spid="42" grpId="1" animBg="1"/>
      <p:bldP spid="52" grpId="0"/>
      <p:bldP spid="52" grpId="1"/>
      <p:bldP spid="60" grpId="0"/>
      <p:bldP spid="3" grpId="0" animBg="1"/>
      <p:bldP spid="3" grpId="1" animBg="1"/>
      <p:bldP spid="30" grpId="0" animBg="1"/>
    </p:bldLst>
  </p:timing>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TotalTime>
  <Words>1148</Words>
  <Application>Microsoft Macintosh PowerPoint</Application>
  <PresentationFormat>Widescreen</PresentationFormat>
  <Paragraphs>71</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Calibri Light</vt:lpstr>
      <vt:lpstr>Krana Fat B</vt:lpstr>
      <vt:lpstr>Montserrat</vt:lpstr>
      <vt:lpstr>Segoe UI</vt:lpstr>
      <vt:lpstr>Office Theme</vt:lpstr>
      <vt:lpstr>Machine Learning </vt:lpstr>
      <vt:lpstr>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Practical Machine Learning with Python</dc:title>
  <dc:creator>Kofi Glover</dc:creator>
  <cp:lastModifiedBy>Kofi Glover</cp:lastModifiedBy>
  <cp:revision>30</cp:revision>
  <dcterms:created xsi:type="dcterms:W3CDTF">2020-09-24T07:13:14Z</dcterms:created>
  <dcterms:modified xsi:type="dcterms:W3CDTF">2021-07-23T06:59:09Z</dcterms:modified>
</cp:coreProperties>
</file>